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Lst>
  <p:sldSz cy="5143500" cx="9144000"/>
  <p:notesSz cx="6858000" cy="9144000"/>
  <p:embeddedFontLst>
    <p:embeddedFont>
      <p:font typeface="Raleway"/>
      <p:regular r:id="rId85"/>
      <p:bold r:id="rId86"/>
      <p:italic r:id="rId87"/>
      <p:boldItalic r:id="rId88"/>
    </p:embeddedFont>
    <p:embeddedFont>
      <p:font typeface="Lato"/>
      <p:regular r:id="rId89"/>
      <p:bold r:id="rId90"/>
      <p:italic r:id="rId91"/>
      <p:boldItalic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slide" Target="slides/slide79.xml"/><Relationship Id="rId83" Type="http://schemas.openxmlformats.org/officeDocument/2006/relationships/slide" Target="slides/slide78.xml"/><Relationship Id="rId42" Type="http://schemas.openxmlformats.org/officeDocument/2006/relationships/slide" Target="slides/slide37.xml"/><Relationship Id="rId86" Type="http://schemas.openxmlformats.org/officeDocument/2006/relationships/font" Target="fonts/Raleway-bold.fntdata"/><Relationship Id="rId41" Type="http://schemas.openxmlformats.org/officeDocument/2006/relationships/slide" Target="slides/slide36.xml"/><Relationship Id="rId85" Type="http://schemas.openxmlformats.org/officeDocument/2006/relationships/font" Target="fonts/Raleway-regular.fntdata"/><Relationship Id="rId44" Type="http://schemas.openxmlformats.org/officeDocument/2006/relationships/slide" Target="slides/slide39.xml"/><Relationship Id="rId88" Type="http://schemas.openxmlformats.org/officeDocument/2006/relationships/font" Target="fonts/Raleway-boldItalic.fntdata"/><Relationship Id="rId43" Type="http://schemas.openxmlformats.org/officeDocument/2006/relationships/slide" Target="slides/slide38.xml"/><Relationship Id="rId87" Type="http://schemas.openxmlformats.org/officeDocument/2006/relationships/font" Target="fonts/Raleway-italic.fntdata"/><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font" Target="fonts/Lato-regular.fntdata"/><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slide" Target="slides/slide74.xml"/><Relationship Id="rId34" Type="http://schemas.openxmlformats.org/officeDocument/2006/relationships/slide" Target="slides/slide29.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91" Type="http://schemas.openxmlformats.org/officeDocument/2006/relationships/font" Target="fonts/Lato-italic.fntdata"/><Relationship Id="rId90" Type="http://schemas.openxmlformats.org/officeDocument/2006/relationships/font" Target="fonts/Lato-bold.fntdata"/><Relationship Id="rId92" Type="http://schemas.openxmlformats.org/officeDocument/2006/relationships/font" Target="fonts/Lato-boldItalic.fntdata"/><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jp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7da779735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7da779735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7da779735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7da779735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7da779735c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7da779735c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7da779735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7da779735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7da779735c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7da779735c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7da779735c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7da779735c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7da779735c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7da779735c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7da779735c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7da779735c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7da779735c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7da779735c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865fe4390b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865fe4390b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7da779735c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7da779735c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7da779735c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7da779735c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7da779735c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7da779735c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865fe4390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865fe4390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865fe4390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865fe4390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82369583c5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82369583c5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865fe4390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865fe4390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7da779735c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7da779735c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82369583c5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82369583c5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8678c0d7ca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8678c0d7ca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82369583c5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82369583c5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82369583c5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82369583c5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86721a2989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86721a2989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86721a2989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86721a2989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86721a2989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86721a2989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86721a2989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86721a2989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86721a2989_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86721a2989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86721a2989_4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86721a2989_4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86721a2989_4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86721a2989_4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The approaches were evaluated based on a set of selection criteria created from the authors’ experience in the application of each of the approaches.</a:t>
            </a:r>
            <a:endParaRPr/>
          </a:p>
          <a:p>
            <a:pPr indent="0" lvl="0" marL="0" rtl="0" algn="l">
              <a:spcBef>
                <a:spcPts val="0"/>
              </a:spcBef>
              <a:spcAft>
                <a:spcPts val="0"/>
              </a:spcAft>
              <a:buNone/>
            </a:pPr>
            <a:r>
              <a:rPr lang="zh-TW"/>
              <a:t>Both approaches are similar when we consider the data quality criteria.</a:t>
            </a:r>
            <a:endParaRPr/>
          </a:p>
          <a:p>
            <a:pPr indent="0" lvl="0" marL="0" rtl="0" algn="l">
              <a:spcBef>
                <a:spcPts val="0"/>
              </a:spcBef>
              <a:spcAft>
                <a:spcPts val="0"/>
              </a:spcAft>
              <a:buNone/>
            </a:pPr>
            <a:r>
              <a:rPr lang="zh-TW"/>
              <a:t>The Common Data Model solution is more performant for the cost, consistency, and efficiency.</a:t>
            </a:r>
            <a:endParaRPr/>
          </a:p>
          <a:p>
            <a:pPr indent="0" lvl="0" marL="0" rtl="0" algn="l">
              <a:spcBef>
                <a:spcPts val="0"/>
              </a:spcBef>
              <a:spcAft>
                <a:spcPts val="0"/>
              </a:spcAft>
              <a:buNone/>
            </a:pPr>
            <a:r>
              <a:rPr lang="zh-TW"/>
              <a:t>When considering interoperability and extendibility, the Semantic Web approach is more favourable.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86721a2989_4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86721a2989_4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86721a2989_4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86721a2989_4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86721a2989_4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86721a2989_4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82369583c5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82369583c5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86721a2989_4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86721a2989_4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86721a2989_4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86721a2989_4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86721a2989_4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86721a2989_4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86721a2989_4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86721a2989_4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86721a2989_4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86721a2989_4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7da779735c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7da779735c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82369583c5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82369583c5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864f91c8f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864f91c8f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864f91c8f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864f91c8f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864f91c8f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864f91c8f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7da779735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7da779735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864f91c8f7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864f91c8f7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864f91c8f7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864f91c8f7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82369583c5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82369583c5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82369583c5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82369583c5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182369583c5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182369583c5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https://ideas-dtri.iii.org.tw/%E7%94%A2%E6%A5%AD%E5%89%B5%E6%96%B0%E6%A1%88%E4%BE%8B/block-chain-examples-in-industry/</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86721a2989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86721a2989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86721a2989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186721a2989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86721a2989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186721a2989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86721a2989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86721a2989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86721a2989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86721a2989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https://blog.amis.com/%E5%90%8C%E6%85%8B%E5%8A%A0%E5%AF%86-part-1-%E7%B0%A1%E4%BB%8B-c46281304fd7</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82369583c5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82369583c5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86721a2989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186721a2989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182369583c5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182369583c5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7da779735c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7da779735c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82369583c5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82369583c5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183c9d677e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183c9d677e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83c9d677eb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183c9d677e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183c9d677e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183c9d677e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86721a298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86721a298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83c9d677e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183c9d677e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82369583c5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82369583c5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7da779735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7da779735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183c9d677e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183c9d677e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83c9d677e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183c9d677e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83c9d677e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183c9d677e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17da779735c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17da779735c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85fdf069fd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85fdf069fd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185fdf069fd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185fdf069fd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85fdf069fd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185fdf069fd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https://reurl.cc/EXZ470</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185fdf069fd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185fdf069fd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https://www.blockore.io/zh-tw/blog/ling-zhi-shi-zheng-ming-zero-knowledge-proof/?fbclid=IwAR2I2f-G9FIae30UnQTvsQgtdwkdWz2yY3IIckuaf3IxyiFpYEwJUn6FSZQ</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185fdf069fd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185fdf069fd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182369583c5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182369583c5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82369583c5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82369583c5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7da779735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7da779735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slide" Target="/ppt/slides/slide4.xml"/><Relationship Id="rId4" Type="http://schemas.openxmlformats.org/officeDocument/2006/relationships/slide" Target="/ppt/slides/slide26.xml"/><Relationship Id="rId5" Type="http://schemas.openxmlformats.org/officeDocument/2006/relationships/slide" Target="/ppt/slides/slide45.xml"/><Relationship Id="rId6" Type="http://schemas.openxmlformats.org/officeDocument/2006/relationships/slide" Target="/ppt/slides/slide53.xml"/><Relationship Id="rId7" Type="http://schemas.openxmlformats.org/officeDocument/2006/relationships/slide" Target="/ppt/slides/slide62.xml"/><Relationship Id="rId8" Type="http://schemas.openxmlformats.org/officeDocument/2006/relationships/slide" Target="/ppt/slides/slide7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en.wikipedia.org/wiki/Cryptographic_splitting" TargetMode="External"/><Relationship Id="rId4" Type="http://schemas.openxmlformats.org/officeDocument/2006/relationships/hyperlink" Target="https://atlassian.idtechproducts.com/confluence/pages/viewpage.action?pageId=40633270"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ieeexplore.ieee.org/abstract/document/7067420" TargetMode="External"/><Relationship Id="rId4" Type="http://schemas.openxmlformats.org/officeDocument/2006/relationships/hyperlink" Target="https://ieeexplore.ieee.org/document/7019286" TargetMode="External"/><Relationship Id="rId5" Type="http://schemas.openxmlformats.org/officeDocument/2006/relationships/hyperlink" Target="https://journals.rudn.ru/miph/article/view/13401/0"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medium.brobridge.com/%E6%B7%BA%E8%AB%87-cqrs-%E5%AF%A6%E7%8F%BE%E6%96%B9%E6%B3%95-3b4fcb8d5c86" TargetMode="External"/><Relationship Id="rId4" Type="http://schemas.openxmlformats.org/officeDocument/2006/relationships/hyperlink" Target="https://learn.microsoft.com/zh-tw/dotnet/architecture/microservices/architect-microservice-container-applications/distributed-data-managemen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 Id="rId3" Type="http://schemas.openxmlformats.org/officeDocument/2006/relationships/image" Target="../media/image11.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 Id="rId3" Type="http://schemas.openxmlformats.org/officeDocument/2006/relationships/image" Target="../media/image12.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3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16.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2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hyperlink" Target="https://blog.amis.com/%E5%90%8C%E6%85%8B%E5%8A%A0%E5%AF%86-part-1-%E7%B0%A1%E4%BB%8B-c46281304fd7" TargetMode="External"/><Relationship Id="rId4" Type="http://schemas.openxmlformats.org/officeDocument/2006/relationships/hyperlink" Target="https://www.snq.org.tw/chinese/02_products/02_detail.php?pdid=4695" TargetMode="External"/><Relationship Id="rId5" Type="http://schemas.openxmlformats.org/officeDocument/2006/relationships/hyperlink" Target="https://www.digitimes.com.tw/eventplus/article.asp?productid=051A90918&amp;prodgroup=0&amp;id=0000594838_FPJ73FOZ4YG60H79RL10P&amp;status=A&amp;cat=A" TargetMode="External"/><Relationship Id="rId6" Type="http://schemas.openxmlformats.org/officeDocument/2006/relationships/hyperlink" Target="https://ideas-dtri.iii.org.tw/%E7%94%A2%E6%A5%AD%E5%89%B5%E6%96%B0%E6%A1%88%E4%BE%8B/block-chain-examples-in-industry/"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26.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9.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hyperlink" Target="https://www.sciencedirect.com/science/article/pii/S0031320317300249" TargetMode="External"/><Relationship Id="rId4" Type="http://schemas.openxmlformats.org/officeDocument/2006/relationships/hyperlink" Target="https://www.sciencedirect.com/science/article/abs/pii/S0045790620307746" TargetMode="Externa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hyperlink" Target="https://ieeexplore.ieee.org/abstract/document/9398792" TargetMode="External"/><Relationship Id="rId4" Type="http://schemas.openxmlformats.org/officeDocument/2006/relationships/hyperlink" Target="https://physionet.org/content/mitdb/1.0.0/" TargetMode="External"/><Relationship Id="rId5" Type="http://schemas.openxmlformats.org/officeDocument/2006/relationships/image" Target="../media/image32.png"/><Relationship Id="rId6" Type="http://schemas.openxmlformats.org/officeDocument/2006/relationships/image" Target="../media/image20.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24.png"/><Relationship Id="rId4" Type="http://schemas.openxmlformats.org/officeDocument/2006/relationships/image" Target="../media/image22.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hyperlink" Target="https://www.healthcare.digital/single-post/fully-homomorphic-encryption-the-next-big-thing-for-healthcare-data" TargetMode="External"/><Relationship Id="rId4" Type="http://schemas.openxmlformats.org/officeDocument/2006/relationships/hyperlink" Target="https://www.sciencedirect.com/science/article/abs/pii/S0045790620307746" TargetMode="External"/><Relationship Id="rId9" Type="http://schemas.openxmlformats.org/officeDocument/2006/relationships/hyperlink" Target="https://www.sciencedirect.com/science/article/pii/S240547122100288X" TargetMode="External"/><Relationship Id="rId5" Type="http://schemas.openxmlformats.org/officeDocument/2006/relationships/hyperlink" Target="https://ieeexplore.ieee.org/abstract/document/9398792" TargetMode="External"/><Relationship Id="rId6" Type="http://schemas.openxmlformats.org/officeDocument/2006/relationships/hyperlink" Target="https://link.springer.com/chapter/10.1007/978-981-13-7082-3_32" TargetMode="External"/><Relationship Id="rId7" Type="http://schemas.openxmlformats.org/officeDocument/2006/relationships/hyperlink" Target="https://ieeexplore.ieee.org/abstract/document/9523794" TargetMode="External"/><Relationship Id="rId8" Type="http://schemas.openxmlformats.org/officeDocument/2006/relationships/hyperlink" Target="https://eprint.iacr.org/2019/1113.pdf"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hyperlink" Target="https://inpher.io/learn/research/" TargetMode="External"/><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hyperlink" Target="https://github.com/IBM/fhe-toolkit-macos#readme"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hyperlink" Target="https://www.kaggle.com/competitions/siim-covid19-detection/data" TargetMode="External"/><Relationship Id="rId4" Type="http://schemas.openxmlformats.org/officeDocument/2006/relationships/image" Target="../media/image30.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hyperlink" Target="https://www.youtube.com/watch?v=487AjvFW1lk" TargetMode="External"/><Relationship Id="rId4" Type="http://schemas.openxmlformats.org/officeDocument/2006/relationships/hyperlink" Target="https://www.youtube.com/watch?v=umqz7kKWxyw" TargetMode="External"/><Relationship Id="rId5" Type="http://schemas.openxmlformats.org/officeDocument/2006/relationships/image" Target="../media/image27.png"/><Relationship Id="rId6" Type="http://schemas.openxmlformats.org/officeDocument/2006/relationships/image" Target="../media/image38.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hyperlink" Target="https://www.youtube.com/watch?v=sDxgKCa2SM8" TargetMode="External"/><Relationship Id="rId4" Type="http://schemas.openxmlformats.org/officeDocument/2006/relationships/image" Target="../media/image29.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25.png"/><Relationship Id="rId4" Type="http://schemas.openxmlformats.org/officeDocument/2006/relationships/image" Target="../media/image28.png"/><Relationship Id="rId5" Type="http://schemas.openxmlformats.org/officeDocument/2006/relationships/image" Target="../media/image34.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37.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33.png"/><Relationship Id="rId4" Type="http://schemas.openxmlformats.org/officeDocument/2006/relationships/image" Target="../media/image35.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hyperlink" Target="https://www.youtube.com/watch?v=4nzYA2YcVUc" TargetMode="External"/><Relationship Id="rId4" Type="http://schemas.openxmlformats.org/officeDocument/2006/relationships/hyperlink" Target="https://www.youtube.com/watch?v=s5u7WEXp7KI" TargetMode="External"/><Relationship Id="rId5" Type="http://schemas.openxmlformats.org/officeDocument/2006/relationships/hyperlink" Target="https://ithelp.ithome.com.tw/articles/10263873" TargetMode="External"/><Relationship Id="rId6" Type="http://schemas.openxmlformats.org/officeDocument/2006/relationships/image" Target="../media/image31.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hyperlink" Target="https://link.springer.com/content/pdf/10.1007/978-3-031-07535-3.pdf" TargetMode="External"/><Relationship Id="rId4" Type="http://schemas.openxmlformats.org/officeDocument/2006/relationships/hyperlink" Target="https://reurl.cc/EXZ470" TargetMode="External"/><Relationship Id="rId5" Type="http://schemas.openxmlformats.org/officeDocument/2006/relationships/hyperlink" Target="https://www.researchgate.net/publication/319249505_A_Survey_on_the_Security_of_Blockchain_Systems" TargetMode="External"/><Relationship Id="rId6" Type="http://schemas.openxmlformats.org/officeDocument/2006/relationships/hyperlink" Target="https://link.springer.com/content/pdf/10.1007/s10916-019-1468-1.pdf"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W10 - Survey</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b="1" lang="zh-TW" sz="4200">
                <a:solidFill>
                  <a:schemeClr val="dk2"/>
                </a:solidFill>
                <a:latin typeface="Raleway"/>
                <a:ea typeface="Raleway"/>
                <a:cs typeface="Raleway"/>
                <a:sym typeface="Raleway"/>
              </a:rPr>
              <a:t>20221108 Meeting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How?</a:t>
            </a:r>
            <a:endParaRPr/>
          </a:p>
          <a:p>
            <a:pPr indent="0" lvl="0" marL="0" rtl="0" algn="l">
              <a:spcBef>
                <a:spcPts val="0"/>
              </a:spcBef>
              <a:spcAft>
                <a:spcPts val="0"/>
              </a:spcAft>
              <a:buNone/>
            </a:pPr>
            <a:r>
              <a:t/>
            </a:r>
            <a:endParaRPr/>
          </a:p>
        </p:txBody>
      </p:sp>
      <p:sp>
        <p:nvSpPr>
          <p:cNvPr id="140" name="Google Shape;140;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Data is encrypted and split into N shares</a:t>
            </a:r>
            <a:endParaRPr/>
          </a:p>
          <a:p>
            <a:pPr indent="-311150" lvl="0" marL="457200" rtl="0" algn="l">
              <a:spcBef>
                <a:spcPts val="0"/>
              </a:spcBef>
              <a:spcAft>
                <a:spcPts val="0"/>
              </a:spcAft>
              <a:buSzPts val="1300"/>
              <a:buChar char="-"/>
            </a:pPr>
            <a:r>
              <a:rPr lang="zh-TW"/>
              <a:t>Each share is saved on a separate disk</a:t>
            </a:r>
            <a:endParaRPr/>
          </a:p>
          <a:p>
            <a:pPr indent="-298450" lvl="1" marL="914400" rtl="0" algn="l">
              <a:spcBef>
                <a:spcPts val="0"/>
              </a:spcBef>
              <a:spcAft>
                <a:spcPts val="0"/>
              </a:spcAft>
              <a:buSzPts val="1100"/>
              <a:buChar char="-"/>
            </a:pPr>
            <a:r>
              <a:rPr lang="zh-TW"/>
              <a:t>The loss of any one disk cannot compromise the data</a:t>
            </a:r>
            <a:endParaRPr/>
          </a:p>
          <a:p>
            <a:pPr indent="-311150" lvl="0" marL="457200" rtl="0" algn="l">
              <a:spcBef>
                <a:spcPts val="0"/>
              </a:spcBef>
              <a:spcAft>
                <a:spcPts val="0"/>
              </a:spcAft>
              <a:buSzPts val="1300"/>
              <a:buChar char="-"/>
            </a:pPr>
            <a:r>
              <a:rPr lang="zh-TW"/>
              <a:t>A storage appliance in the SAN performs the encryption</a:t>
            </a:r>
            <a:endParaRPr/>
          </a:p>
          <a:p>
            <a:pPr indent="-298450" lvl="1" marL="914400" rtl="0" algn="l">
              <a:spcBef>
                <a:spcPts val="0"/>
              </a:spcBef>
              <a:spcAft>
                <a:spcPts val="0"/>
              </a:spcAft>
              <a:buSzPts val="1100"/>
              <a:buChar char="-"/>
            </a:pPr>
            <a:r>
              <a:rPr lang="zh-TW"/>
              <a:t>The appliance has a hardware assist to improve performance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729450" y="7852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SAN </a:t>
            </a:r>
            <a:endParaRPr/>
          </a:p>
          <a:p>
            <a:pPr indent="0" lvl="0" marL="0" rtl="0" algn="l">
              <a:spcBef>
                <a:spcPts val="0"/>
              </a:spcBef>
              <a:spcAft>
                <a:spcPts val="0"/>
              </a:spcAft>
              <a:buNone/>
            </a:pPr>
            <a:r>
              <a:rPr lang="zh-TW"/>
              <a:t>Configuration</a:t>
            </a:r>
            <a:endParaRPr/>
          </a:p>
        </p:txBody>
      </p:sp>
      <p:pic>
        <p:nvPicPr>
          <p:cNvPr id="146" name="Google Shape;146;p23"/>
          <p:cNvPicPr preferRelativeResize="0"/>
          <p:nvPr/>
        </p:nvPicPr>
        <p:blipFill>
          <a:blip r:embed="rId3">
            <a:alphaModFix/>
          </a:blip>
          <a:stretch>
            <a:fillRect/>
          </a:stretch>
        </p:blipFill>
        <p:spPr>
          <a:xfrm>
            <a:off x="2892325" y="785250"/>
            <a:ext cx="6083000" cy="3982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Redundancy</a:t>
            </a:r>
            <a:endParaRPr/>
          </a:p>
        </p:txBody>
      </p:sp>
      <p:sp>
        <p:nvSpPr>
          <p:cNvPr id="152" name="Google Shape;152;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The splitting algorithm provides redundancy</a:t>
            </a:r>
            <a:endParaRPr/>
          </a:p>
          <a:p>
            <a:pPr indent="-298450" lvl="1" marL="914400" rtl="0" algn="l">
              <a:spcBef>
                <a:spcPts val="0"/>
              </a:spcBef>
              <a:spcAft>
                <a:spcPts val="0"/>
              </a:spcAft>
              <a:buSzPts val="1100"/>
              <a:buChar char="-"/>
            </a:pPr>
            <a:r>
              <a:rPr lang="zh-TW"/>
              <a:t>Specified as “M of N” where N is the number of shares and M is the minimum number required</a:t>
            </a:r>
            <a:endParaRPr/>
          </a:p>
          <a:p>
            <a:pPr indent="-298450" lvl="2" marL="1371600" rtl="0" algn="l">
              <a:spcBef>
                <a:spcPts val="0"/>
              </a:spcBef>
              <a:spcAft>
                <a:spcPts val="0"/>
              </a:spcAft>
              <a:buSzPts val="1100"/>
              <a:buChar char="-"/>
            </a:pPr>
            <a:r>
              <a:rPr lang="zh-TW"/>
              <a:t>For example, “2 of 4” means that data is written to </a:t>
            </a:r>
            <a:r>
              <a:rPr b="1" lang="zh-TW"/>
              <a:t>4 shares</a:t>
            </a:r>
            <a:r>
              <a:rPr lang="zh-TW"/>
              <a:t>, but </a:t>
            </a:r>
            <a:r>
              <a:rPr b="1" lang="zh-TW"/>
              <a:t>only 2 reads are required</a:t>
            </a:r>
            <a:r>
              <a:rPr lang="zh-TW"/>
              <a:t> to reconstitute the data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Caching</a:t>
            </a:r>
            <a:endParaRPr/>
          </a:p>
        </p:txBody>
      </p:sp>
      <p:sp>
        <p:nvSpPr>
          <p:cNvPr id="158" name="Google Shape;158;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Front-end</a:t>
            </a:r>
            <a:endParaRPr/>
          </a:p>
          <a:p>
            <a:pPr indent="-298450" lvl="1" marL="914400" rtl="0" algn="l">
              <a:spcBef>
                <a:spcPts val="0"/>
              </a:spcBef>
              <a:spcAft>
                <a:spcPts val="0"/>
              </a:spcAft>
              <a:buSzPts val="1100"/>
              <a:buChar char="-"/>
            </a:pPr>
            <a:r>
              <a:rPr lang="zh-TW"/>
              <a:t>Recently accessed data can be </a:t>
            </a:r>
            <a:r>
              <a:rPr b="1" lang="zh-TW"/>
              <a:t>saved on the appliance</a:t>
            </a:r>
            <a:endParaRPr b="1"/>
          </a:p>
          <a:p>
            <a:pPr indent="-298450" lvl="2" marL="1371600" rtl="0" algn="l">
              <a:spcBef>
                <a:spcPts val="0"/>
              </a:spcBef>
              <a:spcAft>
                <a:spcPts val="0"/>
              </a:spcAft>
              <a:buSzPts val="1100"/>
              <a:buChar char="-"/>
            </a:pPr>
            <a:r>
              <a:rPr lang="zh-TW"/>
              <a:t>Data </a:t>
            </a:r>
            <a:r>
              <a:rPr b="1" lang="zh-TW"/>
              <a:t>doesn’t have to be decrypted</a:t>
            </a:r>
            <a:endParaRPr b="1"/>
          </a:p>
          <a:p>
            <a:pPr indent="-298450" lvl="2" marL="1371600" rtl="0" algn="l">
              <a:spcBef>
                <a:spcPts val="0"/>
              </a:spcBef>
              <a:spcAft>
                <a:spcPts val="0"/>
              </a:spcAft>
              <a:buSzPts val="1100"/>
              <a:buChar char="-"/>
            </a:pPr>
            <a:r>
              <a:rPr lang="zh-TW"/>
              <a:t>Primarily improves read performance</a:t>
            </a:r>
            <a:endParaRPr/>
          </a:p>
          <a:p>
            <a:pPr indent="-311150" lvl="0" marL="457200" rtl="0" algn="l">
              <a:spcBef>
                <a:spcPts val="0"/>
              </a:spcBef>
              <a:spcAft>
                <a:spcPts val="0"/>
              </a:spcAft>
              <a:buSzPts val="1300"/>
              <a:buChar char="-"/>
            </a:pPr>
            <a:r>
              <a:rPr lang="zh-TW"/>
              <a:t>Back-end</a:t>
            </a:r>
            <a:endParaRPr/>
          </a:p>
          <a:p>
            <a:pPr indent="-298450" lvl="1" marL="914400" rtl="0" algn="l">
              <a:spcBef>
                <a:spcPts val="0"/>
              </a:spcBef>
              <a:spcAft>
                <a:spcPts val="0"/>
              </a:spcAft>
              <a:buSzPts val="1100"/>
              <a:buChar char="-"/>
            </a:pPr>
            <a:r>
              <a:rPr lang="zh-TW"/>
              <a:t>Data for remote shares can be</a:t>
            </a:r>
            <a:r>
              <a:rPr b="1" lang="zh-TW"/>
              <a:t> saved locally</a:t>
            </a:r>
            <a:endParaRPr b="1"/>
          </a:p>
          <a:p>
            <a:pPr indent="-298450" lvl="2" marL="1371600" rtl="0" algn="l">
              <a:spcBef>
                <a:spcPts val="0"/>
              </a:spcBef>
              <a:spcAft>
                <a:spcPts val="0"/>
              </a:spcAft>
              <a:buSzPts val="1100"/>
              <a:buChar char="-"/>
            </a:pPr>
            <a:r>
              <a:rPr lang="zh-TW"/>
              <a:t>Saved in </a:t>
            </a:r>
            <a:r>
              <a:rPr b="1" lang="zh-TW"/>
              <a:t>encrypted </a:t>
            </a:r>
            <a:r>
              <a:rPr lang="zh-TW"/>
              <a:t>format</a:t>
            </a:r>
            <a:endParaRPr/>
          </a:p>
          <a:p>
            <a:pPr indent="-298450" lvl="2" marL="1371600" rtl="0" algn="l">
              <a:spcBef>
                <a:spcPts val="0"/>
              </a:spcBef>
              <a:spcAft>
                <a:spcPts val="0"/>
              </a:spcAft>
              <a:buSzPts val="1100"/>
              <a:buChar char="-"/>
            </a:pPr>
            <a:r>
              <a:rPr lang="zh-TW"/>
              <a:t>Primarily improves write performance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Key Splitting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Key Splitting</a:t>
            </a:r>
            <a:endParaRPr/>
          </a:p>
        </p:txBody>
      </p:sp>
      <p:sp>
        <p:nvSpPr>
          <p:cNvPr id="169" name="Google Shape;169;p2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 A process by which a cryptographic key is split into multiple key components</a:t>
            </a:r>
            <a:endParaRPr/>
          </a:p>
          <a:p>
            <a:pPr indent="-311150" lvl="0" marL="457200" rtl="0" algn="l">
              <a:spcBef>
                <a:spcPts val="0"/>
              </a:spcBef>
              <a:spcAft>
                <a:spcPts val="0"/>
              </a:spcAft>
              <a:buSzPts val="1300"/>
              <a:buChar char="-"/>
            </a:pPr>
            <a:r>
              <a:rPr lang="zh-TW"/>
              <a:t>individually sharing no knowledge of the original key</a:t>
            </a:r>
            <a:endParaRPr/>
          </a:p>
          <a:p>
            <a:pPr indent="-311150" lvl="0" marL="457200" rtl="0" algn="l">
              <a:spcBef>
                <a:spcPts val="0"/>
              </a:spcBef>
              <a:spcAft>
                <a:spcPts val="0"/>
              </a:spcAft>
              <a:buSzPts val="1300"/>
              <a:buChar char="-"/>
            </a:pPr>
            <a:r>
              <a:rPr lang="zh-TW"/>
              <a:t>which can be subsequently input into, or output from, a cryptographic module by separate entities </a:t>
            </a:r>
            <a:endParaRPr/>
          </a:p>
          <a:p>
            <a:pPr indent="-311150" lvl="0" marL="457200" rtl="0" algn="l">
              <a:spcBef>
                <a:spcPts val="0"/>
              </a:spcBef>
              <a:spcAft>
                <a:spcPts val="0"/>
              </a:spcAft>
              <a:buSzPts val="1300"/>
              <a:buChar char="-"/>
            </a:pPr>
            <a:r>
              <a:rPr lang="zh-TW"/>
              <a:t>and combined to recreate the original cryptographic key.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Splitting Example</a:t>
            </a:r>
            <a:endParaRPr/>
          </a:p>
        </p:txBody>
      </p:sp>
      <p:sp>
        <p:nvSpPr>
          <p:cNvPr id="175" name="Google Shape;175;p28"/>
          <p:cNvSpPr txBox="1"/>
          <p:nvPr>
            <p:ph idx="1" type="body"/>
          </p:nvPr>
        </p:nvSpPr>
        <p:spPr>
          <a:xfrm>
            <a:off x="729450" y="2078875"/>
            <a:ext cx="7688700" cy="1665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Start with the Key1 (using the ANSI standard key for this example):</a:t>
            </a:r>
            <a:endParaRPr/>
          </a:p>
          <a:p>
            <a:pPr indent="-298450" lvl="1" marL="914400" rtl="0" algn="l">
              <a:spcBef>
                <a:spcPts val="0"/>
              </a:spcBef>
              <a:spcAft>
                <a:spcPts val="0"/>
              </a:spcAft>
              <a:buSzPts val="1100"/>
              <a:buChar char="-"/>
            </a:pPr>
            <a:r>
              <a:rPr lang="zh-TW"/>
              <a:t>0123456789ABCDEFFEDCBA9876543210</a:t>
            </a:r>
            <a:endParaRPr/>
          </a:p>
          <a:p>
            <a:pPr indent="-311150" lvl="0" marL="457200" rtl="0" algn="l">
              <a:spcBef>
                <a:spcPts val="0"/>
              </a:spcBef>
              <a:spcAft>
                <a:spcPts val="0"/>
              </a:spcAft>
              <a:buSzPts val="1300"/>
              <a:buChar char="-"/>
            </a:pPr>
            <a:r>
              <a:rPr lang="zh-TW"/>
              <a:t>create a random number of the same length (16 bytes in this example): </a:t>
            </a:r>
            <a:endParaRPr/>
          </a:p>
          <a:p>
            <a:pPr indent="-298450" lvl="1" marL="914400" rtl="0" algn="l">
              <a:spcBef>
                <a:spcPts val="0"/>
              </a:spcBef>
              <a:spcAft>
                <a:spcPts val="0"/>
              </a:spcAft>
              <a:buSzPts val="1100"/>
              <a:buChar char="-"/>
            </a:pPr>
            <a:r>
              <a:rPr lang="zh-TW"/>
              <a:t>0452DDB661F7DCDC1046C2F044CAAAD5 (this will become key Component1)</a:t>
            </a:r>
            <a:endParaRPr/>
          </a:p>
          <a:p>
            <a:pPr indent="-311150" lvl="0" marL="457200" rtl="0" algn="l">
              <a:spcBef>
                <a:spcPts val="0"/>
              </a:spcBef>
              <a:spcAft>
                <a:spcPts val="0"/>
              </a:spcAft>
              <a:buSzPts val="1300"/>
              <a:buChar char="-"/>
            </a:pPr>
            <a:r>
              <a:rPr lang="zh-TW"/>
              <a:t>XOR the 2 numbers (Component1 and Key1): </a:t>
            </a:r>
            <a:endParaRPr/>
          </a:p>
          <a:p>
            <a:pPr indent="-298450" lvl="1" marL="914400" rtl="0" algn="l">
              <a:spcBef>
                <a:spcPts val="0"/>
              </a:spcBef>
              <a:spcAft>
                <a:spcPts val="0"/>
              </a:spcAft>
              <a:buSzPts val="1100"/>
              <a:buChar char="-"/>
            </a:pPr>
            <a:r>
              <a:rPr lang="zh-TW"/>
              <a:t>0452DDB661F7DCDC1046C2F044CAAAD5 </a:t>
            </a:r>
            <a:r>
              <a:rPr b="1" lang="zh-TW"/>
              <a:t>XOR </a:t>
            </a:r>
            <a:r>
              <a:rPr lang="zh-TW"/>
              <a:t>0123456789ABCDEFFEDCBA9876543210 = </a:t>
            </a:r>
            <a:endParaRPr/>
          </a:p>
          <a:p>
            <a:pPr indent="-298450" lvl="1" marL="914400" rtl="0" algn="l">
              <a:spcBef>
                <a:spcPts val="0"/>
              </a:spcBef>
              <a:spcAft>
                <a:spcPts val="0"/>
              </a:spcAft>
              <a:buSzPts val="1100"/>
              <a:buChar char="-"/>
            </a:pPr>
            <a:r>
              <a:rPr lang="zh-TW"/>
              <a:t>057198D1E85C1133EE9A7868329E98C5 (the result will be key component 2)</a:t>
            </a:r>
            <a:endParaRPr/>
          </a:p>
        </p:txBody>
      </p:sp>
      <p:sp>
        <p:nvSpPr>
          <p:cNvPr id="176" name="Google Shape;176;p28"/>
          <p:cNvSpPr txBox="1"/>
          <p:nvPr/>
        </p:nvSpPr>
        <p:spPr>
          <a:xfrm>
            <a:off x="1390925" y="3744175"/>
            <a:ext cx="4605600" cy="949800"/>
          </a:xfrm>
          <a:prstGeom prst="rect">
            <a:avLst/>
          </a:prstGeom>
          <a:solidFill>
            <a:srgbClr val="F3F3F3"/>
          </a:solidFill>
          <a:ln cap="flat" cmpd="sng" w="9525">
            <a:solidFill>
              <a:srgbClr val="666666"/>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TW" sz="900">
                <a:solidFill>
                  <a:schemeClr val="accent1"/>
                </a:solidFill>
                <a:latin typeface="Lato"/>
                <a:ea typeface="Lato"/>
                <a:cs typeface="Lato"/>
                <a:sym typeface="Lato"/>
              </a:rPr>
              <a:t>Key:                	0123456789ABCDEFFEDCBA9876543210 		KCV:08D7B4</a:t>
            </a:r>
            <a:endParaRPr sz="900">
              <a:solidFill>
                <a:schemeClr val="accent1"/>
              </a:solidFill>
              <a:latin typeface="Lato"/>
              <a:ea typeface="Lato"/>
              <a:cs typeface="Lato"/>
              <a:sym typeface="Lato"/>
            </a:endParaRPr>
          </a:p>
          <a:p>
            <a:pPr indent="0" lvl="0" marL="0" rtl="0" algn="l">
              <a:lnSpc>
                <a:spcPct val="115000"/>
              </a:lnSpc>
              <a:spcBef>
                <a:spcPts val="1200"/>
              </a:spcBef>
              <a:spcAft>
                <a:spcPts val="0"/>
              </a:spcAft>
              <a:buNone/>
            </a:pPr>
            <a:r>
              <a:rPr lang="zh-TW" sz="900">
                <a:solidFill>
                  <a:schemeClr val="accent1"/>
                </a:solidFill>
                <a:latin typeface="Lato"/>
                <a:ea typeface="Lato"/>
                <a:cs typeface="Lato"/>
                <a:sym typeface="Lato"/>
              </a:rPr>
              <a:t>Component1:   0452DDB661F7DCDC1046C2F044CAAAD5 </a:t>
            </a:r>
            <a:endParaRPr sz="900">
              <a:solidFill>
                <a:schemeClr val="accent1"/>
              </a:solidFill>
              <a:latin typeface="Lato"/>
              <a:ea typeface="Lato"/>
              <a:cs typeface="Lato"/>
              <a:sym typeface="Lato"/>
            </a:endParaRPr>
          </a:p>
          <a:p>
            <a:pPr indent="0" lvl="0" marL="0" rtl="0" algn="l">
              <a:lnSpc>
                <a:spcPct val="115000"/>
              </a:lnSpc>
              <a:spcBef>
                <a:spcPts val="1200"/>
              </a:spcBef>
              <a:spcAft>
                <a:spcPts val="1200"/>
              </a:spcAft>
              <a:buNone/>
            </a:pPr>
            <a:r>
              <a:rPr lang="zh-TW" sz="900">
                <a:solidFill>
                  <a:schemeClr val="accent1"/>
                </a:solidFill>
                <a:latin typeface="Lato"/>
                <a:ea typeface="Lato"/>
                <a:cs typeface="Lato"/>
                <a:sym typeface="Lato"/>
              </a:rPr>
              <a:t>Component2:   057198D1E85C1133EE9A7868329E98C5 </a:t>
            </a:r>
            <a:endParaRPr sz="900">
              <a:latin typeface="Lato"/>
              <a:ea typeface="Lato"/>
              <a:cs typeface="Lato"/>
              <a:sym typeface="Lato"/>
            </a:endParaRPr>
          </a:p>
        </p:txBody>
      </p:sp>
      <p:sp>
        <p:nvSpPr>
          <p:cNvPr id="177" name="Google Shape;177;p28"/>
          <p:cNvSpPr txBox="1"/>
          <p:nvPr/>
        </p:nvSpPr>
        <p:spPr>
          <a:xfrm>
            <a:off x="6638100" y="4312200"/>
            <a:ext cx="2505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700">
                <a:solidFill>
                  <a:srgbClr val="999999"/>
                </a:solidFill>
              </a:rPr>
              <a:t>The KCV is the "Key Check Value" for the key, calculated by assuming the key/components are 3DES keys, and encrypting a string of binary zeroes. The KCV is the first six hex digits of the resulting ciphertext.</a:t>
            </a:r>
            <a:endParaRPr sz="700">
              <a:solidFill>
                <a:srgbClr val="999999"/>
              </a:solidFill>
            </a:endParaRPr>
          </a:p>
          <a:p>
            <a:pPr indent="0" lvl="0" marL="0" rtl="0" algn="l">
              <a:spcBef>
                <a:spcPts val="0"/>
              </a:spcBef>
              <a:spcAft>
                <a:spcPts val="0"/>
              </a:spcAft>
              <a:buNone/>
            </a:pPr>
            <a:r>
              <a:t/>
            </a:r>
            <a:endParaRPr sz="700">
              <a:solidFill>
                <a:srgbClr val="999999"/>
              </a:solidFill>
            </a:endParaRPr>
          </a:p>
          <a:p>
            <a:pPr indent="0" lvl="0" marL="0" rtl="0" algn="l">
              <a:spcBef>
                <a:spcPts val="0"/>
              </a:spcBef>
              <a:spcAft>
                <a:spcPts val="0"/>
              </a:spcAft>
              <a:buNone/>
            </a:pPr>
            <a:r>
              <a:rPr lang="zh-TW" sz="700">
                <a:solidFill>
                  <a:srgbClr val="999999"/>
                </a:solidFill>
              </a:rPr>
              <a:t>https://www.emvlab.org/keyshares/</a:t>
            </a:r>
            <a:endParaRPr sz="700">
              <a:solidFill>
                <a:srgbClr val="999999"/>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Papers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sz="1800"/>
              <a:t>Symmetric Encryption on the Base of Splitting Method</a:t>
            </a:r>
            <a:endParaRPr sz="1800"/>
          </a:p>
        </p:txBody>
      </p:sp>
      <p:sp>
        <p:nvSpPr>
          <p:cNvPr id="188" name="Google Shape;188;p3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a method of secured transmitting of information by using splitting encryption algorithm which replaces each character in plaintext by k-integer in ciphertext</a:t>
            </a:r>
            <a:endParaRPr/>
          </a:p>
          <a:p>
            <a:pPr indent="-311150" lvl="0" marL="457200" rtl="0" algn="l">
              <a:spcBef>
                <a:spcPts val="0"/>
              </a:spcBef>
              <a:spcAft>
                <a:spcPts val="0"/>
              </a:spcAft>
              <a:buSzPts val="1300"/>
              <a:buChar char="-"/>
            </a:pPr>
            <a:r>
              <a:rPr lang="zh-TW"/>
              <a:t>shows how to use a set of cryptographic keys which are generated using genetic algorithm and pseudorandom number generators, to solve some of serious problems in the modern cryptography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31"/>
          <p:cNvPicPr preferRelativeResize="0"/>
          <p:nvPr/>
        </p:nvPicPr>
        <p:blipFill>
          <a:blip r:embed="rId3">
            <a:alphaModFix/>
          </a:blip>
          <a:stretch>
            <a:fillRect/>
          </a:stretch>
        </p:blipFill>
        <p:spPr>
          <a:xfrm>
            <a:off x="190848" y="475398"/>
            <a:ext cx="4201052" cy="2096350"/>
          </a:xfrm>
          <a:prstGeom prst="rect">
            <a:avLst/>
          </a:prstGeom>
          <a:noFill/>
          <a:ln>
            <a:noFill/>
          </a:ln>
        </p:spPr>
      </p:pic>
      <p:pic>
        <p:nvPicPr>
          <p:cNvPr id="194" name="Google Shape;194;p31"/>
          <p:cNvPicPr preferRelativeResize="0"/>
          <p:nvPr/>
        </p:nvPicPr>
        <p:blipFill>
          <a:blip r:embed="rId4">
            <a:alphaModFix/>
          </a:blip>
          <a:stretch>
            <a:fillRect/>
          </a:stretch>
        </p:blipFill>
        <p:spPr>
          <a:xfrm>
            <a:off x="47925" y="2696347"/>
            <a:ext cx="4343976" cy="1618200"/>
          </a:xfrm>
          <a:prstGeom prst="rect">
            <a:avLst/>
          </a:prstGeom>
          <a:noFill/>
          <a:ln>
            <a:noFill/>
          </a:ln>
        </p:spPr>
      </p:pic>
      <p:pic>
        <p:nvPicPr>
          <p:cNvPr id="195" name="Google Shape;195;p31"/>
          <p:cNvPicPr preferRelativeResize="0"/>
          <p:nvPr/>
        </p:nvPicPr>
        <p:blipFill>
          <a:blip r:embed="rId5">
            <a:alphaModFix/>
          </a:blip>
          <a:stretch>
            <a:fillRect/>
          </a:stretch>
        </p:blipFill>
        <p:spPr>
          <a:xfrm>
            <a:off x="4572001" y="1121800"/>
            <a:ext cx="4495224" cy="319274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latin typeface="Arial"/>
                <a:ea typeface="Arial"/>
                <a:cs typeface="Arial"/>
                <a:sym typeface="Arial"/>
              </a:rPr>
              <a:t>Content</a:t>
            </a:r>
            <a:endParaRPr>
              <a:latin typeface="Arial"/>
              <a:ea typeface="Arial"/>
              <a:cs typeface="Arial"/>
              <a:sym typeface="Arial"/>
            </a:endParaRPr>
          </a:p>
        </p:txBody>
      </p:sp>
      <p:sp>
        <p:nvSpPr>
          <p:cNvPr id="93" name="Google Shape;93;p14"/>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zh-TW" sz="1800">
                <a:latin typeface="Arial"/>
                <a:ea typeface="Arial"/>
                <a:cs typeface="Arial"/>
                <a:sym typeface="Arial"/>
              </a:rPr>
              <a:t>分散風險的儲存架構</a:t>
            </a:r>
            <a:endParaRPr b="1" sz="1800">
              <a:latin typeface="Arial"/>
              <a:ea typeface="Arial"/>
              <a:cs typeface="Arial"/>
              <a:sym typeface="Arial"/>
            </a:endParaRPr>
          </a:p>
          <a:p>
            <a:pPr indent="0" lvl="0" marL="0" rtl="0" algn="l">
              <a:lnSpc>
                <a:spcPct val="100000"/>
              </a:lnSpc>
              <a:spcBef>
                <a:spcPts val="0"/>
              </a:spcBef>
              <a:spcAft>
                <a:spcPts val="0"/>
              </a:spcAft>
              <a:buNone/>
            </a:pPr>
            <a:r>
              <a:t/>
            </a:r>
            <a:endParaRPr b="1" sz="1800">
              <a:latin typeface="Arial"/>
              <a:ea typeface="Arial"/>
              <a:cs typeface="Arial"/>
              <a:sym typeface="Arial"/>
            </a:endParaRPr>
          </a:p>
          <a:p>
            <a:pPr indent="-317500" lvl="0" marL="457200" rtl="0" algn="l">
              <a:lnSpc>
                <a:spcPct val="100000"/>
              </a:lnSpc>
              <a:spcBef>
                <a:spcPts val="0"/>
              </a:spcBef>
              <a:spcAft>
                <a:spcPts val="0"/>
              </a:spcAft>
              <a:buSzPts val="1400"/>
              <a:buFont typeface="Arial"/>
              <a:buChar char="-"/>
            </a:pPr>
            <a:r>
              <a:rPr lang="zh-TW" sz="1400">
                <a:solidFill>
                  <a:schemeClr val="hlink"/>
                </a:solidFill>
                <a:uFill>
                  <a:noFill/>
                </a:uFill>
                <a:latin typeface="Arial"/>
                <a:ea typeface="Arial"/>
                <a:cs typeface="Arial"/>
                <a:sym typeface="Arial"/>
                <a:hlinkClick action="ppaction://hlinksldjump" r:id="rId3"/>
              </a:rPr>
              <a:t>羅寶瑩</a:t>
            </a:r>
            <a:endParaRPr>
              <a:latin typeface="Arial"/>
              <a:ea typeface="Arial"/>
              <a:cs typeface="Arial"/>
              <a:sym typeface="Arial"/>
            </a:endParaRPr>
          </a:p>
          <a:p>
            <a:pPr indent="-317500" lvl="0" marL="457200" rtl="0" algn="l">
              <a:lnSpc>
                <a:spcPct val="100000"/>
              </a:lnSpc>
              <a:spcBef>
                <a:spcPts val="0"/>
              </a:spcBef>
              <a:spcAft>
                <a:spcPts val="0"/>
              </a:spcAft>
              <a:buSzPts val="1400"/>
              <a:buFont typeface="Arial"/>
              <a:buChar char="-"/>
            </a:pPr>
            <a:r>
              <a:rPr lang="zh-TW" sz="1400">
                <a:solidFill>
                  <a:schemeClr val="accent5"/>
                </a:solidFill>
                <a:uFill>
                  <a:noFill/>
                </a:uFill>
                <a:latin typeface="Arial"/>
                <a:ea typeface="Arial"/>
                <a:cs typeface="Arial"/>
                <a:sym typeface="Arial"/>
                <a:hlinkClick action="ppaction://hlinksldjump" r:id="rId4">
                  <a:extLst>
                    <a:ext uri="{A12FA001-AC4F-418D-AE19-62706E023703}">
                      <ahyp:hlinkClr val="tx"/>
                    </a:ext>
                  </a:extLst>
                </a:hlinkClick>
              </a:rPr>
              <a:t>王靖婷</a:t>
            </a:r>
            <a:endParaRPr>
              <a:latin typeface="Arial"/>
              <a:ea typeface="Arial"/>
              <a:cs typeface="Arial"/>
              <a:sym typeface="Arial"/>
            </a:endParaRPr>
          </a:p>
          <a:p>
            <a:pPr indent="-317500" lvl="0" marL="457200" rtl="0" algn="l">
              <a:lnSpc>
                <a:spcPct val="100000"/>
              </a:lnSpc>
              <a:spcBef>
                <a:spcPts val="0"/>
              </a:spcBef>
              <a:spcAft>
                <a:spcPts val="0"/>
              </a:spcAft>
              <a:buSzPts val="1400"/>
              <a:buFont typeface="Arial"/>
              <a:buChar char="-"/>
            </a:pPr>
            <a:r>
              <a:rPr lang="zh-TW" sz="1400">
                <a:solidFill>
                  <a:schemeClr val="accent5"/>
                </a:solidFill>
                <a:uFill>
                  <a:noFill/>
                </a:uFill>
                <a:latin typeface="Arial"/>
                <a:ea typeface="Arial"/>
                <a:cs typeface="Arial"/>
                <a:sym typeface="Arial"/>
                <a:hlinkClick>
                  <a:extLst>
                    <a:ext uri="{A12FA001-AC4F-418D-AE19-62706E023703}">
                      <ahyp:hlinkClr val="tx"/>
                    </a:ext>
                  </a:extLst>
                </a:hlinkClick>
              </a:rPr>
              <a:t>秦宗佑</a:t>
            </a:r>
            <a:endParaRPr>
              <a:latin typeface="Arial"/>
              <a:ea typeface="Arial"/>
              <a:cs typeface="Arial"/>
              <a:sym typeface="Arial"/>
            </a:endParaRPr>
          </a:p>
          <a:p>
            <a:pPr indent="-317500" lvl="0" marL="457200" rtl="0" algn="l">
              <a:lnSpc>
                <a:spcPct val="100000"/>
              </a:lnSpc>
              <a:spcBef>
                <a:spcPts val="0"/>
              </a:spcBef>
              <a:spcAft>
                <a:spcPts val="0"/>
              </a:spcAft>
              <a:buSzPts val="1400"/>
              <a:buFont typeface="Arial"/>
              <a:buChar char="-"/>
            </a:pPr>
            <a:r>
              <a:rPr lang="zh-TW" sz="1400">
                <a:solidFill>
                  <a:schemeClr val="hlink"/>
                </a:solidFill>
                <a:uFill>
                  <a:noFill/>
                </a:uFill>
                <a:latin typeface="Arial"/>
                <a:ea typeface="Arial"/>
                <a:cs typeface="Arial"/>
                <a:sym typeface="Arial"/>
                <a:hlinkClick action="ppaction://hlinksldjump" r:id="rId5"/>
              </a:rPr>
              <a:t>廖苡辰</a:t>
            </a:r>
            <a:endParaRPr sz="14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a:latin typeface="Arial"/>
              <a:ea typeface="Arial"/>
              <a:cs typeface="Arial"/>
              <a:sym typeface="Arial"/>
            </a:endParaRPr>
          </a:p>
        </p:txBody>
      </p:sp>
      <p:sp>
        <p:nvSpPr>
          <p:cNvPr id="94" name="Google Shape;94;p14"/>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zh-TW" sz="1800">
                <a:latin typeface="Arial"/>
                <a:ea typeface="Arial"/>
                <a:cs typeface="Arial"/>
                <a:sym typeface="Arial"/>
              </a:rPr>
              <a:t>區塊鍊 + 零知識驗證</a:t>
            </a:r>
            <a:endParaRPr b="1" sz="1800">
              <a:latin typeface="Arial"/>
              <a:ea typeface="Arial"/>
              <a:cs typeface="Arial"/>
              <a:sym typeface="Arial"/>
            </a:endParaRPr>
          </a:p>
          <a:p>
            <a:pPr indent="-317500" lvl="0" marL="457200" rtl="0" algn="l">
              <a:spcBef>
                <a:spcPts val="1200"/>
              </a:spcBef>
              <a:spcAft>
                <a:spcPts val="0"/>
              </a:spcAft>
              <a:buSzPts val="1400"/>
              <a:buFont typeface="Arial"/>
              <a:buChar char="-"/>
            </a:pPr>
            <a:r>
              <a:rPr lang="zh-TW" sz="1400">
                <a:solidFill>
                  <a:schemeClr val="accent5"/>
                </a:solidFill>
                <a:uFill>
                  <a:noFill/>
                </a:uFill>
                <a:latin typeface="Arial"/>
                <a:ea typeface="Arial"/>
                <a:cs typeface="Arial"/>
                <a:sym typeface="Arial"/>
                <a:hlinkClick action="ppaction://hlinksldjump" r:id="rId6">
                  <a:extLst>
                    <a:ext uri="{A12FA001-AC4F-418D-AE19-62706E023703}">
                      <ahyp:hlinkClr val="tx"/>
                    </a:ext>
                  </a:extLst>
                </a:hlinkClick>
              </a:rPr>
              <a:t>蔡佳誠</a:t>
            </a:r>
            <a:endParaRPr/>
          </a:p>
          <a:p>
            <a:pPr indent="-317500" lvl="0" marL="457200" rtl="0" algn="l">
              <a:spcBef>
                <a:spcPts val="0"/>
              </a:spcBef>
              <a:spcAft>
                <a:spcPts val="0"/>
              </a:spcAft>
              <a:buSzPts val="1400"/>
              <a:buFont typeface="Arial"/>
              <a:buChar char="-"/>
            </a:pPr>
            <a:r>
              <a:rPr lang="zh-TW" sz="1400">
                <a:solidFill>
                  <a:schemeClr val="accent5"/>
                </a:solidFill>
                <a:uFill>
                  <a:noFill/>
                </a:uFill>
                <a:latin typeface="Arial"/>
                <a:ea typeface="Arial"/>
                <a:cs typeface="Arial"/>
                <a:sym typeface="Arial"/>
                <a:hlinkClick action="ppaction://hlinksldjump" r:id="rId7">
                  <a:extLst>
                    <a:ext uri="{A12FA001-AC4F-418D-AE19-62706E023703}">
                      <ahyp:hlinkClr val="tx"/>
                    </a:ext>
                  </a:extLst>
                </a:hlinkClick>
              </a:rPr>
              <a:t>霍芷媛</a:t>
            </a:r>
            <a:endParaRPr/>
          </a:p>
          <a:p>
            <a:pPr indent="-317500" lvl="0" marL="457200" rtl="0" algn="l">
              <a:spcBef>
                <a:spcPts val="0"/>
              </a:spcBef>
              <a:spcAft>
                <a:spcPts val="0"/>
              </a:spcAft>
              <a:buSzPts val="1400"/>
              <a:buFont typeface="Arial"/>
              <a:buChar char="-"/>
            </a:pPr>
            <a:r>
              <a:rPr lang="zh-TW" sz="1400">
                <a:solidFill>
                  <a:schemeClr val="accent5"/>
                </a:solidFill>
                <a:uFill>
                  <a:noFill/>
                </a:uFill>
                <a:latin typeface="Arial"/>
                <a:ea typeface="Arial"/>
                <a:cs typeface="Arial"/>
                <a:sym typeface="Arial"/>
                <a:hlinkClick action="ppaction://hlinksldjump" r:id="rId8">
                  <a:extLst>
                    <a:ext uri="{A12FA001-AC4F-418D-AE19-62706E023703}">
                      <ahyp:hlinkClr val="tx"/>
                    </a:ext>
                  </a:extLst>
                </a:hlinkClick>
              </a:rPr>
              <a:t>張麒仙</a:t>
            </a:r>
            <a:r>
              <a:rPr lang="zh-TW">
                <a:latin typeface="Arial"/>
                <a:ea typeface="Arial"/>
                <a:cs typeface="Arial"/>
                <a:sym typeface="Arial"/>
              </a:rPr>
              <a:t> </a:t>
            </a:r>
            <a:endParaRPr>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1800"/>
              <a:t>Insider Threats and Cryptographic Techniques in Secure Information Management</a:t>
            </a:r>
            <a:endParaRPr sz="1800"/>
          </a:p>
        </p:txBody>
      </p:sp>
      <p:sp>
        <p:nvSpPr>
          <p:cNvPr id="201" name="Google Shape;201;p3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presents some techniques for insider threats and cryptographic protocols in secure processes</a:t>
            </a:r>
            <a:endParaRPr/>
          </a:p>
          <a:p>
            <a:pPr indent="-311150" lvl="0" marL="457200" rtl="0" algn="l">
              <a:spcBef>
                <a:spcPts val="0"/>
              </a:spcBef>
              <a:spcAft>
                <a:spcPts val="0"/>
              </a:spcAft>
              <a:buSzPts val="1300"/>
              <a:buChar char="-"/>
            </a:pPr>
            <a:r>
              <a:rPr lang="zh-TW"/>
              <a:t>propose a </a:t>
            </a:r>
            <a:r>
              <a:rPr b="1" lang="zh-TW"/>
              <a:t>new protocol</a:t>
            </a:r>
            <a:r>
              <a:rPr lang="zh-TW"/>
              <a:t> that allows to protect data in different management structures</a:t>
            </a:r>
            <a:endParaRPr/>
          </a:p>
          <a:p>
            <a:pPr indent="-311150" lvl="0" marL="457200" rtl="0" algn="l">
              <a:spcBef>
                <a:spcPts val="0"/>
              </a:spcBef>
              <a:spcAft>
                <a:spcPts val="0"/>
              </a:spcAft>
              <a:buSzPts val="1300"/>
              <a:buChar char="-"/>
            </a:pPr>
            <a:r>
              <a:rPr lang="zh-TW"/>
              <a:t>The </a:t>
            </a:r>
            <a:r>
              <a:rPr b="1" lang="zh-TW"/>
              <a:t>presented data splitting techniques</a:t>
            </a:r>
            <a:r>
              <a:rPr lang="zh-TW"/>
              <a:t> will concern cryptographic information splitting algorithms, as well as data sharing algorithms making use of cognitive data analysis techniques. </a:t>
            </a:r>
            <a:endParaRPr/>
          </a:p>
          <a:p>
            <a:pPr indent="-311150" lvl="0" marL="457200" rtl="0" algn="l">
              <a:spcBef>
                <a:spcPts val="0"/>
              </a:spcBef>
              <a:spcAft>
                <a:spcPts val="0"/>
              </a:spcAft>
              <a:buSzPts val="1300"/>
              <a:buChar char="-"/>
            </a:pPr>
            <a:r>
              <a:rPr lang="zh-TW"/>
              <a:t>concern</a:t>
            </a:r>
            <a:r>
              <a:rPr b="1" lang="zh-TW"/>
              <a:t> data reconstruction methods </a:t>
            </a:r>
            <a:r>
              <a:rPr lang="zh-TW"/>
              <a:t>and cognitive data analysis techniques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pic>
        <p:nvPicPr>
          <p:cNvPr id="206" name="Google Shape;206;p33"/>
          <p:cNvPicPr preferRelativeResize="0"/>
          <p:nvPr/>
        </p:nvPicPr>
        <p:blipFill>
          <a:blip r:embed="rId3">
            <a:alphaModFix/>
          </a:blip>
          <a:stretch>
            <a:fillRect/>
          </a:stretch>
        </p:blipFill>
        <p:spPr>
          <a:xfrm>
            <a:off x="6651925" y="3187475"/>
            <a:ext cx="2492076" cy="1956025"/>
          </a:xfrm>
          <a:prstGeom prst="rect">
            <a:avLst/>
          </a:prstGeom>
          <a:noFill/>
          <a:ln>
            <a:noFill/>
          </a:ln>
        </p:spPr>
      </p:pic>
      <p:sp>
        <p:nvSpPr>
          <p:cNvPr id="207" name="Google Shape;207;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1800"/>
              <a:t>Enhanced Security for Multi-Cloud Storage using Cryptographic Data Splitting with Dynamic Approach</a:t>
            </a:r>
            <a:endParaRPr sz="1800"/>
          </a:p>
        </p:txBody>
      </p:sp>
      <p:sp>
        <p:nvSpPr>
          <p:cNvPr id="208" name="Google Shape;208;p3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Char char="-"/>
            </a:pPr>
            <a:r>
              <a:rPr lang="zh-TW" sz="1100"/>
              <a:t>multi cloud model which is based on partitioning of application system into distinct clouds instead of using single cloud service such as in Amazon cloud service .</a:t>
            </a:r>
            <a:endParaRPr sz="1100"/>
          </a:p>
          <a:p>
            <a:pPr indent="-298450" lvl="0" marL="457200" rtl="0" algn="l">
              <a:spcBef>
                <a:spcPts val="0"/>
              </a:spcBef>
              <a:spcAft>
                <a:spcPts val="0"/>
              </a:spcAft>
              <a:buSzPts val="1100"/>
              <a:buChar char="-"/>
            </a:pPr>
            <a:r>
              <a:rPr lang="zh-TW" sz="1100"/>
              <a:t>It will discuss and present the </a:t>
            </a:r>
            <a:r>
              <a:rPr b="1" lang="zh-TW" sz="1100"/>
              <a:t>cryptographic data splitting with dynamic approach </a:t>
            </a:r>
            <a:r>
              <a:rPr lang="zh-TW" sz="1100"/>
              <a:t>for securing information. The metadata information is stored in private cloud. </a:t>
            </a:r>
            <a:endParaRPr sz="1100"/>
          </a:p>
          <a:p>
            <a:pPr indent="-298450" lvl="0" marL="457200" rtl="0" algn="l">
              <a:spcBef>
                <a:spcPts val="0"/>
              </a:spcBef>
              <a:spcAft>
                <a:spcPts val="0"/>
              </a:spcAft>
              <a:buSzPts val="1100"/>
              <a:buChar char="-"/>
            </a:pPr>
            <a:r>
              <a:rPr lang="zh-TW" sz="1100"/>
              <a:t>This approach </a:t>
            </a:r>
            <a:r>
              <a:rPr b="1" lang="zh-TW" sz="1100"/>
              <a:t>prevents the unauthorized data retrieval by hackers and intruders.</a:t>
            </a:r>
            <a:r>
              <a:rPr lang="zh-TW" sz="1100"/>
              <a:t> The results and implementation for the new proposed model is analyzed, in relation to addressing the security factors in cloud computing. </a:t>
            </a: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34"/>
          <p:cNvPicPr preferRelativeResize="0"/>
          <p:nvPr/>
        </p:nvPicPr>
        <p:blipFill>
          <a:blip r:embed="rId3">
            <a:alphaModFix/>
          </a:blip>
          <a:stretch>
            <a:fillRect/>
          </a:stretch>
        </p:blipFill>
        <p:spPr>
          <a:xfrm>
            <a:off x="566300" y="1543725"/>
            <a:ext cx="3853300" cy="3024450"/>
          </a:xfrm>
          <a:prstGeom prst="rect">
            <a:avLst/>
          </a:prstGeom>
          <a:noFill/>
          <a:ln>
            <a:noFill/>
          </a:ln>
        </p:spPr>
      </p:pic>
      <p:pic>
        <p:nvPicPr>
          <p:cNvPr id="214" name="Google Shape;214;p34"/>
          <p:cNvPicPr preferRelativeResize="0"/>
          <p:nvPr/>
        </p:nvPicPr>
        <p:blipFill>
          <a:blip r:embed="rId4">
            <a:alphaModFix/>
          </a:blip>
          <a:stretch>
            <a:fillRect/>
          </a:stretch>
        </p:blipFill>
        <p:spPr>
          <a:xfrm>
            <a:off x="4724400" y="1543725"/>
            <a:ext cx="3953375" cy="30244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Performance analysis</a:t>
            </a:r>
            <a:endParaRPr/>
          </a:p>
        </p:txBody>
      </p:sp>
      <p:sp>
        <p:nvSpPr>
          <p:cNvPr id="220" name="Google Shape;220;p3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using only the transfer rate and transfer size</a:t>
            </a:r>
            <a:endParaRPr/>
          </a:p>
          <a:p>
            <a:pPr indent="-311150" lvl="0" marL="457200" rtl="0" algn="l">
              <a:spcBef>
                <a:spcPts val="0"/>
              </a:spcBef>
              <a:spcAft>
                <a:spcPts val="0"/>
              </a:spcAft>
              <a:buSzPts val="1300"/>
              <a:buChar char="-"/>
            </a:pPr>
            <a:r>
              <a:rPr lang="zh-TW"/>
              <a:t>e. The delay is due to transfer factor of multi-cloud approach because each file slices are stored in distinct cloud storages</a:t>
            </a:r>
            <a:endParaRPr/>
          </a:p>
          <a:p>
            <a:pPr indent="-311150" lvl="0" marL="457200" rtl="0" algn="l">
              <a:spcBef>
                <a:spcPts val="0"/>
              </a:spcBef>
              <a:spcAft>
                <a:spcPts val="0"/>
              </a:spcAft>
              <a:buSzPts val="1300"/>
              <a:buChar char="-"/>
            </a:pPr>
            <a:r>
              <a:rPr lang="zh-TW"/>
              <a:t>the encryption and decryption process is computationally fast since the symmetric encryption algorithm (AES) is used</a:t>
            </a:r>
            <a:endParaRPr/>
          </a:p>
        </p:txBody>
      </p:sp>
      <p:pic>
        <p:nvPicPr>
          <p:cNvPr id="221" name="Google Shape;221;p35"/>
          <p:cNvPicPr preferRelativeResize="0"/>
          <p:nvPr/>
        </p:nvPicPr>
        <p:blipFill>
          <a:blip r:embed="rId3">
            <a:alphaModFix/>
          </a:blip>
          <a:stretch>
            <a:fillRect/>
          </a:stretch>
        </p:blipFill>
        <p:spPr>
          <a:xfrm>
            <a:off x="4930150" y="3095925"/>
            <a:ext cx="2918875" cy="2008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Reference</a:t>
            </a:r>
            <a:endParaRPr/>
          </a:p>
        </p:txBody>
      </p:sp>
      <p:sp>
        <p:nvSpPr>
          <p:cNvPr id="227" name="Google Shape;227;p3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zh-TW"/>
              <a:t>Cryptographic splitting</a:t>
            </a:r>
            <a:endParaRPr/>
          </a:p>
          <a:p>
            <a:pPr indent="-298450" lvl="1" marL="914400" rtl="0" algn="l">
              <a:spcBef>
                <a:spcPts val="0"/>
              </a:spcBef>
              <a:spcAft>
                <a:spcPts val="0"/>
              </a:spcAft>
              <a:buSzPts val="1100"/>
              <a:buAutoNum type="alphaLcPeriod"/>
            </a:pPr>
            <a:r>
              <a:rPr lang="zh-TW" u="sng">
                <a:solidFill>
                  <a:schemeClr val="hlink"/>
                </a:solidFill>
                <a:hlinkClick r:id="rId3"/>
              </a:rPr>
              <a:t>https://en.wikipedia.org/wiki/Cryptographic_splitting</a:t>
            </a:r>
            <a:endParaRPr/>
          </a:p>
          <a:p>
            <a:pPr indent="-298450" lvl="1" marL="914400" rtl="0" algn="l">
              <a:spcBef>
                <a:spcPts val="0"/>
              </a:spcBef>
              <a:spcAft>
                <a:spcPts val="0"/>
              </a:spcAft>
              <a:buSzPts val="1100"/>
              <a:buAutoNum type="alphaLcPeriod"/>
            </a:pPr>
            <a:r>
              <a:rPr lang="zh-TW"/>
              <a:t>Dodgson, David. "Storage Security Using Cryptographic Splitting" (PDF). snia.org. Retrieved 2016-09-23. - https://www.snia.org/sites/default/orig/sdc_archives/2009_presentations/wednesday/DavidDodgson_StorageSecurityUsingCryptographicSplitting-BU.pdf</a:t>
            </a:r>
            <a:endParaRPr/>
          </a:p>
          <a:p>
            <a:pPr indent="-311150" lvl="0" marL="457200" rtl="0" algn="l">
              <a:spcBef>
                <a:spcPts val="0"/>
              </a:spcBef>
              <a:spcAft>
                <a:spcPts val="0"/>
              </a:spcAft>
              <a:buSzPts val="1300"/>
              <a:buAutoNum type="arabicPeriod"/>
            </a:pPr>
            <a:r>
              <a:rPr lang="zh-TW"/>
              <a:t>Key Splitting</a:t>
            </a:r>
            <a:endParaRPr/>
          </a:p>
          <a:p>
            <a:pPr indent="-298450" lvl="1" marL="914400" rtl="0" algn="l">
              <a:spcBef>
                <a:spcPts val="0"/>
              </a:spcBef>
              <a:spcAft>
                <a:spcPts val="0"/>
              </a:spcAft>
              <a:buSzPts val="1100"/>
              <a:buAutoNum type="alphaLcPeriod"/>
            </a:pPr>
            <a:r>
              <a:rPr lang="zh-TW"/>
              <a:t>How does one split / combine cryptographic keys? - </a:t>
            </a:r>
            <a:r>
              <a:rPr lang="zh-TW" u="sng">
                <a:solidFill>
                  <a:schemeClr val="hlink"/>
                </a:solidFill>
                <a:hlinkClick r:id="rId4"/>
              </a:rPr>
              <a:t>https://atlassian.idtechproducts.com/confluence/pages/viewpage.action?pageId=40633270</a:t>
            </a:r>
            <a:endParaRPr/>
          </a:p>
          <a:p>
            <a:pPr indent="-298450" lvl="1" marL="914400" rtl="0" algn="l">
              <a:spcBef>
                <a:spcPts val="0"/>
              </a:spcBef>
              <a:spcAft>
                <a:spcPts val="0"/>
              </a:spcAft>
              <a:buSzPts val="1100"/>
              <a:buAutoNum type="alphaLcPeriod"/>
            </a:pPr>
            <a:r>
              <a:rPr lang="zh-TW"/>
              <a:t>Keyshare Generator - https://www.emvlab.org/keyshares/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Reference</a:t>
            </a:r>
            <a:endParaRPr/>
          </a:p>
        </p:txBody>
      </p:sp>
      <p:sp>
        <p:nvSpPr>
          <p:cNvPr id="233" name="Google Shape;233;p3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startAt="3"/>
            </a:pPr>
            <a:r>
              <a:rPr lang="zh-TW"/>
              <a:t>Insider Threats and Cryptographic Techniques in Secure Information Management - </a:t>
            </a:r>
            <a:r>
              <a:rPr lang="zh-TW" u="sng">
                <a:solidFill>
                  <a:schemeClr val="hlink"/>
                </a:solidFill>
                <a:hlinkClick r:id="rId3"/>
              </a:rPr>
              <a:t>https://ieeexplore.ieee.org/abstract/document/7067420</a:t>
            </a:r>
            <a:endParaRPr/>
          </a:p>
          <a:p>
            <a:pPr indent="-311150" lvl="0" marL="457200" rtl="0" algn="l">
              <a:spcBef>
                <a:spcPts val="0"/>
              </a:spcBef>
              <a:spcAft>
                <a:spcPts val="0"/>
              </a:spcAft>
              <a:buSzPts val="1300"/>
              <a:buAutoNum type="arabicPeriod" startAt="3"/>
            </a:pPr>
            <a:r>
              <a:rPr lang="zh-TW"/>
              <a:t>Enhanced security for multi-cloud storage using cryptographic data splitting with dynamic approach - </a:t>
            </a:r>
            <a:r>
              <a:rPr lang="zh-TW" u="sng">
                <a:solidFill>
                  <a:schemeClr val="hlink"/>
                </a:solidFill>
                <a:hlinkClick r:id="rId4"/>
              </a:rPr>
              <a:t>https://ieeexplore.ieee.org/document/7019286</a:t>
            </a:r>
            <a:endParaRPr/>
          </a:p>
          <a:p>
            <a:pPr indent="-311150" lvl="0" marL="457200" rtl="0" algn="l">
              <a:spcBef>
                <a:spcPts val="0"/>
              </a:spcBef>
              <a:spcAft>
                <a:spcPts val="0"/>
              </a:spcAft>
              <a:buSzPts val="1300"/>
              <a:buAutoNum type="arabicPeriod" startAt="3"/>
            </a:pPr>
            <a:r>
              <a:rPr lang="zh-TW"/>
              <a:t>Symmetric Encryption on the Base of Splitting Method - </a:t>
            </a:r>
            <a:r>
              <a:rPr lang="zh-TW" u="sng">
                <a:solidFill>
                  <a:schemeClr val="hlink"/>
                </a:solidFill>
                <a:hlinkClick r:id="rId5"/>
              </a:rPr>
              <a:t>https://journals.rudn.ru/miph/article/view/13401/0</a:t>
            </a:r>
            <a:r>
              <a:rPr lang="zh-TW"/>
              <a:t>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a:t>分散風險的儲存架構</a:t>
            </a:r>
            <a:endParaRPr/>
          </a:p>
          <a:p>
            <a:pPr indent="0" lvl="0" marL="0" rtl="0" algn="l">
              <a:spcBef>
                <a:spcPts val="0"/>
              </a:spcBef>
              <a:spcAft>
                <a:spcPts val="0"/>
              </a:spcAft>
              <a:buNone/>
            </a:pPr>
            <a:r>
              <a:t/>
            </a:r>
            <a:endParaRPr sz="1600"/>
          </a:p>
          <a:p>
            <a:pPr indent="0" lvl="0" marL="0" rtl="0" algn="l">
              <a:spcBef>
                <a:spcPts val="0"/>
              </a:spcBef>
              <a:spcAft>
                <a:spcPts val="0"/>
              </a:spcAft>
              <a:buNone/>
            </a:pPr>
            <a:r>
              <a:rPr lang="zh-TW" sz="1600"/>
              <a:t>王靖婷</a:t>
            </a:r>
            <a:endParaRPr sz="16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CQRS</a:t>
            </a:r>
            <a:endParaRPr/>
          </a:p>
        </p:txBody>
      </p:sp>
      <p:sp>
        <p:nvSpPr>
          <p:cNvPr id="244" name="Google Shape;244;p3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TW"/>
              <a:t>https://medium.com/design-microservices-architecture-with-patterns/cqrs-design-pattern-in-microservices-architectures-5d41e359768c</a:t>
            </a:r>
            <a:endParaRPr/>
          </a:p>
        </p:txBody>
      </p:sp>
      <p:pic>
        <p:nvPicPr>
          <p:cNvPr id="245" name="Google Shape;245;p39"/>
          <p:cNvPicPr preferRelativeResize="0"/>
          <p:nvPr/>
        </p:nvPicPr>
        <p:blipFill>
          <a:blip r:embed="rId3">
            <a:alphaModFix/>
          </a:blip>
          <a:stretch>
            <a:fillRect/>
          </a:stretch>
        </p:blipFill>
        <p:spPr>
          <a:xfrm>
            <a:off x="505675" y="2715400"/>
            <a:ext cx="3565874" cy="1958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51" name="Google Shape;251;p4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u="sng">
                <a:solidFill>
                  <a:schemeClr val="hlink"/>
                </a:solidFill>
                <a:hlinkClick r:id="rId3"/>
              </a:rPr>
              <a:t>https://medium.brobridge.com/%E6%B7%BA%E8%AB%87-cqrs-%E5%AF%A6%E7%8F%BE%E6%96%B9%E6%B3%95-3b4fcb8d5c86</a:t>
            </a:r>
            <a:endParaRPr/>
          </a:p>
          <a:p>
            <a:pPr indent="0" lvl="0" marL="0" rtl="0" algn="l">
              <a:spcBef>
                <a:spcPts val="1200"/>
              </a:spcBef>
              <a:spcAft>
                <a:spcPts val="0"/>
              </a:spcAft>
              <a:buNone/>
            </a:pPr>
            <a:r>
              <a:rPr lang="zh-TW" u="sng">
                <a:solidFill>
                  <a:schemeClr val="hlink"/>
                </a:solidFill>
                <a:hlinkClick r:id="rId4"/>
              </a:rPr>
              <a:t>https://learn.microsoft.com/zh-tw/dotnet/architecture/microservices/architect-microservice-container-applications/distributed-data-management</a:t>
            </a:r>
            <a:endParaRPr/>
          </a:p>
          <a:p>
            <a:pPr indent="0" lvl="0" marL="0" rtl="0" algn="l">
              <a:spcBef>
                <a:spcPts val="1200"/>
              </a:spcBef>
              <a:spcAft>
                <a:spcPts val="12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Reference</a:t>
            </a:r>
            <a:endParaRPr/>
          </a:p>
        </p:txBody>
      </p:sp>
      <p:sp>
        <p:nvSpPr>
          <p:cNvPr id="257" name="Google Shape;257;p4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zh-TW"/>
              <a:t>xxx.com</a:t>
            </a:r>
            <a:endParaRPr/>
          </a:p>
          <a:p>
            <a:pPr indent="-311150" lvl="0" marL="457200" rtl="0" algn="l">
              <a:spcBef>
                <a:spcPts val="0"/>
              </a:spcBef>
              <a:spcAft>
                <a:spcPts val="0"/>
              </a:spcAft>
              <a:buSzPts val="1300"/>
              <a:buAutoNum type="arabicPeriod"/>
            </a:pPr>
            <a:r>
              <a:rPr lang="zh-TW"/>
              <a:t>xxxxxx</a:t>
            </a:r>
            <a:endParaRPr/>
          </a:p>
          <a:p>
            <a:pPr indent="-311150" lvl="0" marL="457200" rtl="0" algn="l">
              <a:spcBef>
                <a:spcPts val="0"/>
              </a:spcBef>
              <a:spcAft>
                <a:spcPts val="0"/>
              </a:spcAft>
              <a:buSzPts val="1300"/>
              <a:buAutoNum type="arabicPeriod"/>
            </a:pPr>
            <a:r>
              <a:rPr lang="zh-TW"/>
              <a:t>xxxxx</a:t>
            </a:r>
            <a:endParaRPr/>
          </a:p>
        </p:txBody>
      </p:sp>
      <p:pic>
        <p:nvPicPr>
          <p:cNvPr id="258" name="Google Shape;258;p41"/>
          <p:cNvPicPr preferRelativeResize="0"/>
          <p:nvPr/>
        </p:nvPicPr>
        <p:blipFill>
          <a:blip r:embed="rId3">
            <a:alphaModFix/>
          </a:blip>
          <a:stretch>
            <a:fillRect/>
          </a:stretch>
        </p:blipFill>
        <p:spPr>
          <a:xfrm>
            <a:off x="729450" y="1952977"/>
            <a:ext cx="5874139" cy="2261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參考內容</a:t>
            </a:r>
            <a:endParaRPr/>
          </a:p>
        </p:txBody>
      </p:sp>
      <p:sp>
        <p:nvSpPr>
          <p:cNvPr id="100" name="Google Shape;100;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1. 近期有人在做相關研究嗎, 他們簡潔來說是如何做 </a:t>
            </a:r>
            <a:endParaRPr/>
          </a:p>
          <a:p>
            <a:pPr indent="0" lvl="0" marL="0" rtl="0" algn="l">
              <a:spcBef>
                <a:spcPts val="1200"/>
              </a:spcBef>
              <a:spcAft>
                <a:spcPts val="0"/>
              </a:spcAft>
              <a:buNone/>
            </a:pPr>
            <a:r>
              <a:rPr lang="zh-TW"/>
              <a:t>2. 如何實作(包含產生實驗資料) </a:t>
            </a:r>
            <a:endParaRPr/>
          </a:p>
          <a:p>
            <a:pPr indent="0" lvl="0" marL="0" rtl="0" algn="l">
              <a:spcBef>
                <a:spcPts val="1200"/>
              </a:spcBef>
              <a:spcAft>
                <a:spcPts val="0"/>
              </a:spcAft>
              <a:buNone/>
            </a:pPr>
            <a:r>
              <a:rPr lang="zh-TW"/>
              <a:t>3. 如何評斷performance </a:t>
            </a:r>
            <a:endParaRPr/>
          </a:p>
          <a:p>
            <a:pPr indent="0" lvl="0" marL="0" rtl="0" algn="l">
              <a:spcBef>
                <a:spcPts val="1200"/>
              </a:spcBef>
              <a:spcAft>
                <a:spcPts val="0"/>
              </a:spcAft>
              <a:buNone/>
            </a:pPr>
            <a:r>
              <a:rPr lang="zh-TW"/>
              <a:t>4. 有進步空間嗎(他們沒有做好或其他待改善的部分) </a:t>
            </a:r>
            <a:endParaRPr/>
          </a:p>
          <a:p>
            <a:pPr indent="0" lvl="0" marL="0" rtl="0" algn="l">
              <a:spcBef>
                <a:spcPts val="1200"/>
              </a:spcBef>
              <a:spcAft>
                <a:spcPts val="1200"/>
              </a:spcAft>
              <a:buNone/>
            </a:pPr>
            <a:r>
              <a:rPr lang="zh-TW"/>
              <a:t>5.其他皆可</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2"/>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a:t>分散風險的儲存架構</a:t>
            </a:r>
            <a:endParaRPr/>
          </a:p>
          <a:p>
            <a:pPr indent="0" lvl="0" marL="0" rtl="0" algn="l">
              <a:spcBef>
                <a:spcPts val="0"/>
              </a:spcBef>
              <a:spcAft>
                <a:spcPts val="0"/>
              </a:spcAft>
              <a:buNone/>
            </a:pPr>
            <a:r>
              <a:t/>
            </a:r>
            <a:endParaRPr sz="1600"/>
          </a:p>
          <a:p>
            <a:pPr indent="0" lvl="0" marL="0" rtl="0" algn="l">
              <a:spcBef>
                <a:spcPts val="0"/>
              </a:spcBef>
              <a:spcAft>
                <a:spcPts val="0"/>
              </a:spcAft>
              <a:buNone/>
            </a:pPr>
            <a:r>
              <a:rPr lang="zh-TW" sz="1600"/>
              <a:t>秦宗佑</a:t>
            </a:r>
            <a:endParaRPr sz="16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Brief intro</a:t>
            </a:r>
            <a:endParaRPr/>
          </a:p>
        </p:txBody>
      </p:sp>
      <p:sp>
        <p:nvSpPr>
          <p:cNvPr id="269" name="Google Shape;269;p4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457200" lvl="0" marL="0" rtl="0" algn="l">
              <a:spcBef>
                <a:spcPts val="0"/>
              </a:spcBef>
              <a:spcAft>
                <a:spcPts val="1200"/>
              </a:spcAft>
              <a:buNone/>
            </a:pPr>
            <a:r>
              <a:rPr lang="zh-TW"/>
              <a:t>Nowadays, due to the worldwide generalisation of electronic health record (EHR) systems and the digitisation of health-related information, a vast number of electronic health databases, containing diversified clinical digital data, exists</a:t>
            </a:r>
            <a:endParaRPr/>
          </a:p>
        </p:txBody>
      </p:sp>
      <p:pic>
        <p:nvPicPr>
          <p:cNvPr id="270" name="Google Shape;270;p43"/>
          <p:cNvPicPr preferRelativeResize="0"/>
          <p:nvPr/>
        </p:nvPicPr>
        <p:blipFill>
          <a:blip r:embed="rId3">
            <a:alphaModFix/>
          </a:blip>
          <a:stretch>
            <a:fillRect/>
          </a:stretch>
        </p:blipFill>
        <p:spPr>
          <a:xfrm>
            <a:off x="1800" y="1388409"/>
            <a:ext cx="9143999" cy="236668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Brief intro</a:t>
            </a:r>
            <a:endParaRPr/>
          </a:p>
        </p:txBody>
      </p:sp>
      <p:sp>
        <p:nvSpPr>
          <p:cNvPr id="276" name="Google Shape;276;p4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457200" lvl="0" marL="0" rtl="0" algn="l">
              <a:spcBef>
                <a:spcPts val="0"/>
              </a:spcBef>
              <a:spcAft>
                <a:spcPts val="1200"/>
              </a:spcAft>
              <a:buNone/>
            </a:pPr>
            <a:r>
              <a:rPr lang="zh-TW"/>
              <a:t>Nowadays, due to the worldwide generalisation of electronic health record (EHR) systems and the digitisation of health-related information, a vast number of electronic health databases, containing diversified clinical digital data, exists.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Brief intro</a:t>
            </a:r>
            <a:endParaRPr/>
          </a:p>
          <a:p>
            <a:pPr indent="0" lvl="0" marL="0" rtl="0" algn="l">
              <a:spcBef>
                <a:spcPts val="0"/>
              </a:spcBef>
              <a:spcAft>
                <a:spcPts val="0"/>
              </a:spcAft>
              <a:buNone/>
            </a:pPr>
            <a:r>
              <a:t/>
            </a:r>
            <a:endParaRPr/>
          </a:p>
        </p:txBody>
      </p:sp>
      <p:sp>
        <p:nvSpPr>
          <p:cNvPr id="282" name="Google Shape;282;p4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zh-TW"/>
              <a:t>The reluctance of the health database owners to share their data is due to several reasons. </a:t>
            </a:r>
            <a:endParaRPr/>
          </a:p>
          <a:p>
            <a:pPr indent="0" lvl="0" marL="0" rtl="0" algn="l">
              <a:lnSpc>
                <a:spcPct val="150000"/>
              </a:lnSpc>
              <a:spcBef>
                <a:spcPts val="1200"/>
              </a:spcBef>
              <a:spcAft>
                <a:spcPts val="0"/>
              </a:spcAft>
              <a:buNone/>
            </a:pPr>
            <a:r>
              <a:rPr lang="zh-TW"/>
              <a:t>The main reasons concerns:</a:t>
            </a:r>
            <a:endParaRPr/>
          </a:p>
          <a:p>
            <a:pPr indent="-311150" lvl="0" marL="457200" rtl="0" algn="l">
              <a:lnSpc>
                <a:spcPct val="150000"/>
              </a:lnSpc>
              <a:spcBef>
                <a:spcPts val="1200"/>
              </a:spcBef>
              <a:spcAft>
                <a:spcPts val="0"/>
              </a:spcAft>
              <a:buSzPts val="1300"/>
              <a:buAutoNum type="arabicPeriod"/>
            </a:pPr>
            <a:r>
              <a:rPr lang="zh-TW"/>
              <a:t>data ownership</a:t>
            </a:r>
            <a:endParaRPr/>
          </a:p>
          <a:p>
            <a:pPr indent="-311150" lvl="0" marL="457200" rtl="0" algn="l">
              <a:lnSpc>
                <a:spcPct val="150000"/>
              </a:lnSpc>
              <a:spcBef>
                <a:spcPts val="0"/>
              </a:spcBef>
              <a:spcAft>
                <a:spcPts val="0"/>
              </a:spcAft>
              <a:buSzPts val="1300"/>
              <a:buAutoNum type="arabicPeriod"/>
            </a:pPr>
            <a:r>
              <a:rPr lang="zh-TW"/>
              <a:t>intellectual property rights</a:t>
            </a:r>
            <a:endParaRPr/>
          </a:p>
          <a:p>
            <a:pPr indent="-311150" lvl="0" marL="457200" rtl="0" algn="l">
              <a:lnSpc>
                <a:spcPct val="150000"/>
              </a:lnSpc>
              <a:spcBef>
                <a:spcPts val="0"/>
              </a:spcBef>
              <a:spcAft>
                <a:spcPts val="0"/>
              </a:spcAft>
              <a:buSzPts val="1300"/>
              <a:buAutoNum type="arabicPeriod"/>
            </a:pPr>
            <a:r>
              <a:rPr lang="zh-TW"/>
              <a:t>the lack of a common strategy for data sharing.</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Brief intro</a:t>
            </a:r>
            <a:endParaRPr/>
          </a:p>
          <a:p>
            <a:pPr indent="0" lvl="0" marL="0" rtl="0" algn="l">
              <a:spcBef>
                <a:spcPts val="0"/>
              </a:spcBef>
              <a:spcAft>
                <a:spcPts val="0"/>
              </a:spcAft>
              <a:buNone/>
            </a:pPr>
            <a:r>
              <a:t/>
            </a:r>
            <a:endParaRPr/>
          </a:p>
        </p:txBody>
      </p:sp>
      <p:sp>
        <p:nvSpPr>
          <p:cNvPr id="288" name="Google Shape;288;p4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zh-TW"/>
              <a:t>In order to support such studies, while ensuring data privacy and security, a strategy for querying different databases in a mediated way is needed.</a:t>
            </a:r>
            <a:endParaRPr/>
          </a:p>
          <a:p>
            <a:pPr indent="-311150" lvl="0" marL="457200" rtl="0" algn="l">
              <a:lnSpc>
                <a:spcPct val="150000"/>
              </a:lnSpc>
              <a:spcBef>
                <a:spcPts val="0"/>
              </a:spcBef>
              <a:spcAft>
                <a:spcPts val="0"/>
              </a:spcAft>
              <a:buSzPts val="1300"/>
              <a:buChar char="●"/>
            </a:pPr>
            <a:r>
              <a:rPr lang="zh-TW"/>
              <a:t>Analyzing 2 different strategies to perform distributed queries in health databases.</a:t>
            </a:r>
            <a:endParaRPr/>
          </a:p>
          <a:p>
            <a:pPr indent="-311150" lvl="0" marL="457200" rtl="0" algn="l">
              <a:lnSpc>
                <a:spcPct val="150000"/>
              </a:lnSpc>
              <a:spcBef>
                <a:spcPts val="0"/>
              </a:spcBef>
              <a:spcAft>
                <a:spcPts val="0"/>
              </a:spcAft>
              <a:buSzPts val="1300"/>
              <a:buChar char="●"/>
            </a:pPr>
            <a:r>
              <a:rPr lang="zh-TW"/>
              <a:t>Both approaches use open-source solutions and can offer alternative pipelines to help researchers answer their questions without the need for direct access to data.</a:t>
            </a:r>
            <a:endParaRPr/>
          </a:p>
          <a:p>
            <a:pPr indent="-311150" lvl="0" marL="457200" rtl="0" algn="l">
              <a:lnSpc>
                <a:spcPct val="150000"/>
              </a:lnSpc>
              <a:spcBef>
                <a:spcPts val="0"/>
              </a:spcBef>
              <a:spcAft>
                <a:spcPts val="0"/>
              </a:spcAft>
              <a:buSzPts val="1300"/>
              <a:buChar char="●"/>
            </a:pPr>
            <a:r>
              <a:rPr lang="zh-TW"/>
              <a:t>The 1st approach is based on the use of a common data model</a:t>
            </a:r>
            <a:endParaRPr/>
          </a:p>
          <a:p>
            <a:pPr indent="-311150" lvl="0" marL="457200" rtl="0" algn="l">
              <a:lnSpc>
                <a:spcPct val="150000"/>
              </a:lnSpc>
              <a:spcBef>
                <a:spcPts val="0"/>
              </a:spcBef>
              <a:spcAft>
                <a:spcPts val="0"/>
              </a:spcAft>
              <a:buSzPts val="1300"/>
              <a:buChar char="●"/>
            </a:pPr>
            <a:r>
              <a:rPr lang="zh-TW"/>
              <a:t>The 2nd on the application of Semantic Web(SW) principles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Brief intro</a:t>
            </a:r>
            <a:endParaRPr/>
          </a:p>
          <a:p>
            <a:pPr indent="0" lvl="0" marL="0" rtl="0" algn="l">
              <a:spcBef>
                <a:spcPts val="0"/>
              </a:spcBef>
              <a:spcAft>
                <a:spcPts val="0"/>
              </a:spcAft>
              <a:buNone/>
            </a:pPr>
            <a:r>
              <a:t/>
            </a:r>
            <a:endParaRPr/>
          </a:p>
        </p:txBody>
      </p:sp>
      <p:sp>
        <p:nvSpPr>
          <p:cNvPr id="294" name="Google Shape;294;p4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zh-TW"/>
              <a:t>Several solutions have been developed for the secure sharing of patient clinical data from distributed databases.</a:t>
            </a:r>
            <a:endParaRPr/>
          </a:p>
          <a:p>
            <a:pPr indent="-298450" lvl="1" marL="914400" rtl="0" algn="l">
              <a:lnSpc>
                <a:spcPct val="150000"/>
              </a:lnSpc>
              <a:spcBef>
                <a:spcPts val="0"/>
              </a:spcBef>
              <a:spcAft>
                <a:spcPts val="0"/>
              </a:spcAft>
              <a:buSzPts val="1100"/>
              <a:buChar char="○"/>
            </a:pPr>
            <a:r>
              <a:rPr lang="zh-TW"/>
              <a:t>CALIBER</a:t>
            </a:r>
            <a:endParaRPr/>
          </a:p>
          <a:p>
            <a:pPr indent="-298450" lvl="1" marL="914400" rtl="0" algn="l">
              <a:lnSpc>
                <a:spcPct val="150000"/>
              </a:lnSpc>
              <a:spcBef>
                <a:spcPts val="0"/>
              </a:spcBef>
              <a:spcAft>
                <a:spcPts val="0"/>
              </a:spcAft>
              <a:buSzPts val="1100"/>
              <a:buChar char="○"/>
            </a:pPr>
            <a:r>
              <a:rPr lang="zh-TW"/>
              <a:t>PopMedNet</a:t>
            </a:r>
            <a:endParaRPr/>
          </a:p>
          <a:p>
            <a:pPr indent="-298450" lvl="1" marL="914400" rtl="0" algn="l">
              <a:lnSpc>
                <a:spcPct val="150000"/>
              </a:lnSpc>
              <a:spcBef>
                <a:spcPts val="0"/>
              </a:spcBef>
              <a:spcAft>
                <a:spcPts val="0"/>
              </a:spcAft>
              <a:buSzPts val="1100"/>
              <a:buChar char="○"/>
            </a:pPr>
            <a:r>
              <a:rPr lang="zh-TW"/>
              <a:t>OHDSI</a:t>
            </a:r>
            <a:endParaRPr/>
          </a:p>
          <a:p>
            <a:pPr indent="-298450" lvl="1" marL="914400" rtl="0" algn="l">
              <a:lnSpc>
                <a:spcPct val="150000"/>
              </a:lnSpc>
              <a:spcBef>
                <a:spcPts val="0"/>
              </a:spcBef>
              <a:spcAft>
                <a:spcPts val="0"/>
              </a:spcAft>
              <a:buSzPts val="1100"/>
              <a:buChar char="○"/>
            </a:pPr>
            <a:r>
              <a:rPr lang="zh-TW"/>
              <a:t>EMIF</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00" name="Google Shape;300;p4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100000"/>
              </a:lnSpc>
              <a:spcBef>
                <a:spcPts val="0"/>
              </a:spcBef>
              <a:spcAft>
                <a:spcPts val="0"/>
              </a:spcAft>
              <a:buSzPts val="1300"/>
              <a:buChar char="●"/>
            </a:pPr>
            <a:r>
              <a:t/>
            </a:r>
            <a:endParaRPr/>
          </a:p>
        </p:txBody>
      </p:sp>
      <p:pic>
        <p:nvPicPr>
          <p:cNvPr id="301" name="Google Shape;301;p48"/>
          <p:cNvPicPr preferRelativeResize="0"/>
          <p:nvPr/>
        </p:nvPicPr>
        <p:blipFill>
          <a:blip r:embed="rId3">
            <a:alphaModFix/>
          </a:blip>
          <a:stretch>
            <a:fillRect/>
          </a:stretch>
        </p:blipFill>
        <p:spPr>
          <a:xfrm>
            <a:off x="640238" y="553125"/>
            <a:ext cx="7867125" cy="459037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Common Data Model Approach </a:t>
            </a:r>
            <a:endParaRPr/>
          </a:p>
        </p:txBody>
      </p:sp>
      <p:sp>
        <p:nvSpPr>
          <p:cNvPr id="307" name="Google Shape;307;p49"/>
          <p:cNvSpPr txBox="1"/>
          <p:nvPr>
            <p:ph idx="1" type="body"/>
          </p:nvPr>
        </p:nvSpPr>
        <p:spPr>
          <a:xfrm>
            <a:off x="729450" y="1926475"/>
            <a:ext cx="7688700" cy="2261100"/>
          </a:xfrm>
          <a:prstGeom prst="rect">
            <a:avLst/>
          </a:prstGeom>
        </p:spPr>
        <p:txBody>
          <a:bodyPr anchorCtr="0" anchor="t" bIns="91425" lIns="91425" spcFirstLastPara="1" rIns="91425" wrap="square" tIns="91425">
            <a:noAutofit/>
          </a:bodyPr>
          <a:lstStyle/>
          <a:p>
            <a:pPr indent="-305911" lvl="0" marL="457200" rtl="0" algn="l">
              <a:lnSpc>
                <a:spcPct val="130000"/>
              </a:lnSpc>
              <a:spcBef>
                <a:spcPts val="0"/>
              </a:spcBef>
              <a:spcAft>
                <a:spcPts val="0"/>
              </a:spcAft>
              <a:buSzPts val="1218"/>
              <a:buChar char="●"/>
            </a:pPr>
            <a:r>
              <a:rPr lang="zh-TW" sz="1217">
                <a:solidFill>
                  <a:srgbClr val="000000"/>
                </a:solidFill>
              </a:rPr>
              <a:t>Requiring that Data Custodians’ databases use a shared schema to all. Therefore, a model must be delineated, which is currently not a problem, since there are already some common data models defined for observational studies, e.g. the OMOP CDM. This common data model is, already used in several countries (Hripcsak et al., 2015)</a:t>
            </a:r>
            <a:endParaRPr sz="1217">
              <a:solidFill>
                <a:srgbClr val="000000"/>
              </a:solidFill>
            </a:endParaRPr>
          </a:p>
          <a:p>
            <a:pPr indent="-305911" lvl="0" marL="457200" rtl="0" algn="l">
              <a:lnSpc>
                <a:spcPct val="130000"/>
              </a:lnSpc>
              <a:spcBef>
                <a:spcPts val="0"/>
              </a:spcBef>
              <a:spcAft>
                <a:spcPts val="0"/>
              </a:spcAft>
              <a:buClr>
                <a:srgbClr val="000000"/>
              </a:buClr>
              <a:buSzPts val="1218"/>
              <a:buChar char="●"/>
            </a:pPr>
            <a:r>
              <a:rPr lang="zh-TW" sz="1217">
                <a:solidFill>
                  <a:srgbClr val="000000"/>
                </a:solidFill>
              </a:rPr>
              <a:t>OHDSI created several tools to guide the different specialised entities involved. These specialised entities are:</a:t>
            </a:r>
            <a:endParaRPr sz="1217">
              <a:solidFill>
                <a:srgbClr val="000000"/>
              </a:solidFill>
            </a:endParaRPr>
          </a:p>
          <a:p>
            <a:pPr indent="-305911" lvl="1" marL="914400" rtl="0" algn="l">
              <a:lnSpc>
                <a:spcPct val="130000"/>
              </a:lnSpc>
              <a:spcBef>
                <a:spcPts val="0"/>
              </a:spcBef>
              <a:spcAft>
                <a:spcPts val="0"/>
              </a:spcAft>
              <a:buClr>
                <a:srgbClr val="000000"/>
              </a:buClr>
              <a:buSzPts val="1218"/>
              <a:buChar char="○"/>
            </a:pPr>
            <a:r>
              <a:rPr lang="zh-TW" sz="1217">
                <a:solidFill>
                  <a:srgbClr val="000000"/>
                </a:solidFill>
              </a:rPr>
              <a:t>Local data experts and CDM experts, which together design the ETL transformation, without creating the migration script</a:t>
            </a:r>
            <a:endParaRPr sz="1217">
              <a:solidFill>
                <a:srgbClr val="000000"/>
              </a:solidFill>
            </a:endParaRPr>
          </a:p>
          <a:p>
            <a:pPr indent="-305911" lvl="1" marL="914400" rtl="0" algn="l">
              <a:lnSpc>
                <a:spcPct val="130000"/>
              </a:lnSpc>
              <a:spcBef>
                <a:spcPts val="0"/>
              </a:spcBef>
              <a:spcAft>
                <a:spcPts val="0"/>
              </a:spcAft>
              <a:buClr>
                <a:srgbClr val="000000"/>
              </a:buClr>
              <a:buSzPts val="1218"/>
              <a:buChar char="○"/>
            </a:pPr>
            <a:r>
              <a:rPr lang="zh-TW" sz="1217">
                <a:solidFill>
                  <a:srgbClr val="000000"/>
                </a:solidFill>
              </a:rPr>
              <a:t>People with medical knowledge, which define the code mappings</a:t>
            </a:r>
            <a:endParaRPr sz="1217">
              <a:solidFill>
                <a:srgbClr val="000000"/>
              </a:solidFill>
            </a:endParaRPr>
          </a:p>
          <a:p>
            <a:pPr indent="-305911" lvl="1" marL="914400" rtl="0" algn="l">
              <a:lnSpc>
                <a:spcPct val="130000"/>
              </a:lnSpc>
              <a:spcBef>
                <a:spcPts val="0"/>
              </a:spcBef>
              <a:spcAft>
                <a:spcPts val="0"/>
              </a:spcAft>
              <a:buClr>
                <a:srgbClr val="000000"/>
              </a:buClr>
              <a:buSzPts val="1218"/>
              <a:buChar char="○"/>
            </a:pPr>
            <a:r>
              <a:rPr lang="zh-TW" sz="1217">
                <a:solidFill>
                  <a:srgbClr val="000000"/>
                </a:solidFill>
              </a:rPr>
              <a:t>A technical person, which creates and implements the ETL scripts following the specifications</a:t>
            </a:r>
            <a:endParaRPr sz="1217">
              <a:solidFill>
                <a:srgbClr val="000000"/>
              </a:solidFill>
            </a:endParaRPr>
          </a:p>
          <a:p>
            <a:pPr indent="-305911" lvl="0" marL="457200" rtl="0" algn="l">
              <a:lnSpc>
                <a:spcPct val="130000"/>
              </a:lnSpc>
              <a:spcBef>
                <a:spcPts val="0"/>
              </a:spcBef>
              <a:spcAft>
                <a:spcPts val="0"/>
              </a:spcAft>
              <a:buClr>
                <a:srgbClr val="000000"/>
              </a:buClr>
              <a:buSzPts val="1218"/>
              <a:buChar char="●"/>
            </a:pPr>
            <a:r>
              <a:rPr lang="zh-TW" sz="1217">
                <a:solidFill>
                  <a:srgbClr val="000000"/>
                </a:solidFill>
              </a:rPr>
              <a:t>However, despite all of these tools and protocols design to help these entities, it is still impossible to fully automate this process.</a:t>
            </a:r>
            <a:endParaRPr sz="1217">
              <a:solidFill>
                <a:srgbClr val="000000"/>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5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Common Data Model Approach </a:t>
            </a:r>
            <a:endParaRPr/>
          </a:p>
        </p:txBody>
      </p:sp>
      <p:sp>
        <p:nvSpPr>
          <p:cNvPr id="313" name="Google Shape;313;p5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0000"/>
              </a:buClr>
              <a:buSzPts val="1400"/>
              <a:buChar char="●"/>
            </a:pPr>
            <a:r>
              <a:rPr lang="zh-TW" sz="1200">
                <a:solidFill>
                  <a:srgbClr val="000000"/>
                </a:solidFill>
              </a:rPr>
              <a:t>The Study Manager and the Data Custodians can use some tools to extract and analyse the data, </a:t>
            </a:r>
            <a:br>
              <a:rPr lang="zh-TW" sz="1200">
                <a:solidFill>
                  <a:srgbClr val="000000"/>
                </a:solidFill>
              </a:rPr>
            </a:br>
            <a:r>
              <a:rPr lang="zh-TW" sz="1200">
                <a:solidFill>
                  <a:srgbClr val="000000"/>
                </a:solidFill>
              </a:rPr>
              <a:t>e.g. ATLAS.</a:t>
            </a:r>
            <a:endParaRPr sz="1200">
              <a:solidFill>
                <a:srgbClr val="000000"/>
              </a:solidFill>
            </a:endParaRPr>
          </a:p>
          <a:p>
            <a:pPr indent="-304800" lvl="1" marL="914400" rtl="0" algn="l">
              <a:lnSpc>
                <a:spcPct val="150000"/>
              </a:lnSpc>
              <a:spcBef>
                <a:spcPts val="0"/>
              </a:spcBef>
              <a:spcAft>
                <a:spcPts val="0"/>
              </a:spcAft>
              <a:buClr>
                <a:srgbClr val="000000"/>
              </a:buClr>
              <a:buSzPts val="1200"/>
              <a:buChar char="○"/>
            </a:pPr>
            <a:r>
              <a:rPr lang="zh-TW" sz="1200">
                <a:solidFill>
                  <a:srgbClr val="000000"/>
                </a:solidFill>
              </a:rPr>
              <a:t>The Study Manager can define a cohort and send the resulting extraction script to all the Data Custodians.</a:t>
            </a:r>
            <a:endParaRPr sz="1200">
              <a:solidFill>
                <a:srgbClr val="000000"/>
              </a:solidFill>
            </a:endParaRPr>
          </a:p>
          <a:p>
            <a:pPr indent="-304800" lvl="1" marL="914400" rtl="0" algn="l">
              <a:lnSpc>
                <a:spcPct val="150000"/>
              </a:lnSpc>
              <a:spcBef>
                <a:spcPts val="0"/>
              </a:spcBef>
              <a:spcAft>
                <a:spcPts val="0"/>
              </a:spcAft>
              <a:buClr>
                <a:srgbClr val="000000"/>
              </a:buClr>
              <a:buSzPts val="1200"/>
              <a:buChar char="○"/>
            </a:pPr>
            <a:r>
              <a:rPr lang="zh-TW" sz="1200">
                <a:solidFill>
                  <a:srgbClr val="000000"/>
                </a:solidFill>
              </a:rPr>
              <a:t>The Data Custodians can, then, execute the script received, in their local ATLAS installation, which provides a result, that can be analysed and filtered, before being sent to the Study Manager.</a:t>
            </a:r>
            <a:endParaRPr sz="1200">
              <a:solidFill>
                <a:srgbClr val="000000"/>
              </a:solidFill>
            </a:endParaRPr>
          </a:p>
          <a:p>
            <a:pPr indent="-304800" lvl="1" marL="914400" rtl="0" algn="l">
              <a:lnSpc>
                <a:spcPct val="150000"/>
              </a:lnSpc>
              <a:spcBef>
                <a:spcPts val="0"/>
              </a:spcBef>
              <a:spcAft>
                <a:spcPts val="0"/>
              </a:spcAft>
              <a:buClr>
                <a:srgbClr val="000000"/>
              </a:buClr>
              <a:buSzPts val="1200"/>
              <a:buChar char="○"/>
            </a:pPr>
            <a:r>
              <a:rPr lang="zh-TW" sz="1200">
                <a:solidFill>
                  <a:srgbClr val="000000"/>
                </a:solidFill>
              </a:rPr>
              <a:t>This procedure ensures that Data Custodians have full control over their data and keeps nonauthorised users away from patients data, preserving data privacy.</a:t>
            </a:r>
            <a:endParaRPr sz="1200">
              <a:solidFill>
                <a:srgbClr val="000000"/>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5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Semantic Web Approach</a:t>
            </a:r>
            <a:endParaRPr/>
          </a:p>
        </p:txBody>
      </p:sp>
      <p:sp>
        <p:nvSpPr>
          <p:cNvPr id="319" name="Google Shape;319;p51"/>
          <p:cNvSpPr txBox="1"/>
          <p:nvPr>
            <p:ph idx="1" type="body"/>
          </p:nvPr>
        </p:nvSpPr>
        <p:spPr>
          <a:xfrm>
            <a:off x="729450" y="2002675"/>
            <a:ext cx="7688700" cy="22611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zh-TW">
                <a:solidFill>
                  <a:srgbClr val="000000"/>
                </a:solidFill>
              </a:rPr>
              <a:t>Nowadays, semantic technologies are at the core of many systems that support data-intensive research areas, as is the case with system biology, integrative neuroscience, bio-pharmaceutics and translational medicine, just to mention a few cases (Chen et al., 2013).</a:t>
            </a:r>
            <a:endParaRPr>
              <a:solidFill>
                <a:srgbClr val="000000"/>
              </a:solidFill>
            </a:endParaRPr>
          </a:p>
          <a:p>
            <a:pPr indent="-311150" lvl="0" marL="457200" rtl="0" algn="l">
              <a:lnSpc>
                <a:spcPct val="150000"/>
              </a:lnSpc>
              <a:spcBef>
                <a:spcPts val="0"/>
              </a:spcBef>
              <a:spcAft>
                <a:spcPts val="0"/>
              </a:spcAft>
              <a:buSzPts val="1300"/>
              <a:buChar char="●"/>
            </a:pPr>
            <a:r>
              <a:rPr lang="zh-TW">
                <a:solidFill>
                  <a:srgbClr val="000000"/>
                </a:solidFill>
              </a:rPr>
              <a:t>In addition, numerous repositories are using the SW data model that can be accessed over the Internet (Zaveri and Ertaylan, 2017), due to the existence of stable standards and best practice guidelines.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a:t>分散風險的儲存架構</a:t>
            </a:r>
            <a:endParaRPr/>
          </a:p>
          <a:p>
            <a:pPr indent="0" lvl="0" marL="0" rtl="0" algn="l">
              <a:spcBef>
                <a:spcPts val="0"/>
              </a:spcBef>
              <a:spcAft>
                <a:spcPts val="0"/>
              </a:spcAft>
              <a:buNone/>
            </a:pPr>
            <a:r>
              <a:t/>
            </a:r>
            <a:endParaRPr sz="1600"/>
          </a:p>
          <a:p>
            <a:pPr indent="0" lvl="0" marL="0" rtl="0" algn="l">
              <a:spcBef>
                <a:spcPts val="0"/>
              </a:spcBef>
              <a:spcAft>
                <a:spcPts val="0"/>
              </a:spcAft>
              <a:buNone/>
            </a:pPr>
            <a:r>
              <a:rPr lang="zh-TW" sz="1600"/>
              <a:t>羅寶瑩</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5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Semantic Web Approach</a:t>
            </a:r>
            <a:endParaRPr/>
          </a:p>
        </p:txBody>
      </p:sp>
      <p:sp>
        <p:nvSpPr>
          <p:cNvPr id="325" name="Google Shape;325;p52"/>
          <p:cNvSpPr txBox="1"/>
          <p:nvPr>
            <p:ph idx="1" type="body"/>
          </p:nvPr>
        </p:nvSpPr>
        <p:spPr>
          <a:xfrm>
            <a:off x="727650" y="1930050"/>
            <a:ext cx="7688700" cy="2261100"/>
          </a:xfrm>
          <a:prstGeom prst="rect">
            <a:avLst/>
          </a:prstGeom>
        </p:spPr>
        <p:txBody>
          <a:bodyPr anchorCtr="0" anchor="t" bIns="91425" lIns="91425" spcFirstLastPara="1" rIns="91425" wrap="square" tIns="91425">
            <a:normAutofit/>
          </a:bodyPr>
          <a:lstStyle/>
          <a:p>
            <a:pPr indent="-323850" lvl="0" marL="457200" rtl="0" algn="l">
              <a:lnSpc>
                <a:spcPct val="150000"/>
              </a:lnSpc>
              <a:spcBef>
                <a:spcPts val="0"/>
              </a:spcBef>
              <a:spcAft>
                <a:spcPts val="0"/>
              </a:spcAft>
              <a:buClr>
                <a:srgbClr val="000000"/>
              </a:buClr>
              <a:buSzPts val="1500"/>
              <a:buChar char="●"/>
            </a:pPr>
            <a:r>
              <a:rPr lang="zh-TW">
                <a:solidFill>
                  <a:srgbClr val="000000"/>
                </a:solidFill>
              </a:rPr>
              <a:t>The Semantic Web approach relies on the conversion of the original data into RDF format. This conversion must be performed for each distributed database by using a convenient solution, such as the SCALEUS tool.</a:t>
            </a:r>
            <a:endParaRPr>
              <a:solidFill>
                <a:srgbClr val="000000"/>
              </a:solidFill>
            </a:endParaRPr>
          </a:p>
          <a:p>
            <a:pPr indent="-311150" lvl="0" marL="457200" rtl="0" algn="l">
              <a:lnSpc>
                <a:spcPct val="150000"/>
              </a:lnSpc>
              <a:spcBef>
                <a:spcPts val="0"/>
              </a:spcBef>
              <a:spcAft>
                <a:spcPts val="0"/>
              </a:spcAft>
              <a:buClr>
                <a:srgbClr val="000000"/>
              </a:buClr>
              <a:buSzPts val="1300"/>
              <a:buChar char="●"/>
            </a:pPr>
            <a:r>
              <a:rPr lang="zh-TW">
                <a:solidFill>
                  <a:srgbClr val="000000"/>
                </a:solidFill>
              </a:rPr>
              <a:t>After the creation of the semantic model for the domain of interest and the data conversion into RDF, the SPARQL query language is the convenient tool for extracting knowledge from the created semantic database.</a:t>
            </a:r>
            <a:endParaRPr>
              <a:solidFill>
                <a:srgbClr val="000000"/>
              </a:solidFill>
            </a:endParaRPr>
          </a:p>
          <a:p>
            <a:pPr indent="0" lvl="0" marL="0" rtl="0" algn="l">
              <a:lnSpc>
                <a:spcPct val="150000"/>
              </a:lnSpc>
              <a:spcBef>
                <a:spcPts val="0"/>
              </a:spcBef>
              <a:spcAft>
                <a:spcPts val="0"/>
              </a:spcAft>
              <a:buNone/>
            </a:pPr>
            <a:r>
              <a:t/>
            </a:r>
            <a:endParaRPr>
              <a:solidFill>
                <a:srgbClr val="000000"/>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Semantic Web Approach</a:t>
            </a:r>
            <a:endParaRPr/>
          </a:p>
        </p:txBody>
      </p:sp>
      <p:sp>
        <p:nvSpPr>
          <p:cNvPr id="331" name="Google Shape;331;p53"/>
          <p:cNvSpPr txBox="1"/>
          <p:nvPr>
            <p:ph idx="1" type="body"/>
          </p:nvPr>
        </p:nvSpPr>
        <p:spPr>
          <a:xfrm>
            <a:off x="727650" y="1853850"/>
            <a:ext cx="7688700" cy="2261100"/>
          </a:xfrm>
          <a:prstGeom prst="rect">
            <a:avLst/>
          </a:prstGeom>
        </p:spPr>
        <p:txBody>
          <a:bodyPr anchorCtr="0" anchor="t" bIns="91425" lIns="91425" spcFirstLastPara="1" rIns="91425" wrap="square" tIns="91425">
            <a:normAutofit/>
          </a:bodyPr>
          <a:lstStyle/>
          <a:p>
            <a:pPr indent="-304800" lvl="0" marL="457200" rtl="0" algn="l">
              <a:lnSpc>
                <a:spcPct val="150000"/>
              </a:lnSpc>
              <a:spcBef>
                <a:spcPts val="0"/>
              </a:spcBef>
              <a:spcAft>
                <a:spcPts val="0"/>
              </a:spcAft>
              <a:buClr>
                <a:srgbClr val="000000"/>
              </a:buClr>
              <a:buSzPts val="1200"/>
              <a:buChar char="●"/>
            </a:pPr>
            <a:r>
              <a:rPr lang="zh-TW" sz="1200">
                <a:solidFill>
                  <a:srgbClr val="000000"/>
                </a:solidFill>
              </a:rPr>
              <a:t>Figure 2 presents a snippet of the query pipeline. In this scenario, the Study Manager uses SPARQL to create the desired query and send it to the Data Custodians. Then, the Data Custodians sends back the patients’ data to the Study Manager, for interpretation and compilation of results. </a:t>
            </a:r>
            <a:endParaRPr sz="1200">
              <a:solidFill>
                <a:srgbClr val="000000"/>
              </a:solidFill>
            </a:endParaRPr>
          </a:p>
        </p:txBody>
      </p:sp>
      <p:pic>
        <p:nvPicPr>
          <p:cNvPr id="332" name="Google Shape;332;p53"/>
          <p:cNvPicPr preferRelativeResize="0"/>
          <p:nvPr/>
        </p:nvPicPr>
        <p:blipFill>
          <a:blip r:embed="rId3">
            <a:alphaModFix/>
          </a:blip>
          <a:stretch>
            <a:fillRect/>
          </a:stretch>
        </p:blipFill>
        <p:spPr>
          <a:xfrm>
            <a:off x="3276450" y="2766300"/>
            <a:ext cx="2594714" cy="226110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5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Semantic Web Approach</a:t>
            </a:r>
            <a:endParaRPr/>
          </a:p>
        </p:txBody>
      </p:sp>
      <p:sp>
        <p:nvSpPr>
          <p:cNvPr id="338" name="Google Shape;338;p54"/>
          <p:cNvSpPr txBox="1"/>
          <p:nvPr>
            <p:ph idx="1" type="body"/>
          </p:nvPr>
        </p:nvSpPr>
        <p:spPr>
          <a:xfrm>
            <a:off x="727650" y="1930050"/>
            <a:ext cx="7688700" cy="2739000"/>
          </a:xfrm>
          <a:prstGeom prst="rect">
            <a:avLst/>
          </a:prstGeom>
        </p:spPr>
        <p:txBody>
          <a:bodyPr anchorCtr="0" anchor="t" bIns="91425" lIns="91425" spcFirstLastPara="1" rIns="91425" wrap="square" tIns="91425">
            <a:noAutofit/>
          </a:bodyPr>
          <a:lstStyle/>
          <a:p>
            <a:pPr indent="-317500" lvl="0" marL="457200" rtl="0" algn="l">
              <a:lnSpc>
                <a:spcPct val="130000"/>
              </a:lnSpc>
              <a:spcBef>
                <a:spcPts val="0"/>
              </a:spcBef>
              <a:spcAft>
                <a:spcPts val="0"/>
              </a:spcAft>
              <a:buClr>
                <a:srgbClr val="000000"/>
              </a:buClr>
              <a:buSzPts val="1400"/>
              <a:buChar char="●"/>
            </a:pPr>
            <a:r>
              <a:rPr lang="zh-TW" sz="1200">
                <a:solidFill>
                  <a:srgbClr val="000000"/>
                </a:solidFill>
              </a:rPr>
              <a:t>The Semantic Web approach relies on the conversion of the original data into RDF format. This conversion must be performed for each distributed database by using a convenient solution, such as the SCALEUS tool.</a:t>
            </a:r>
            <a:endParaRPr sz="1200">
              <a:solidFill>
                <a:srgbClr val="000000"/>
              </a:solidFill>
            </a:endParaRPr>
          </a:p>
          <a:p>
            <a:pPr indent="-304800" lvl="0" marL="457200" rtl="0" algn="l">
              <a:lnSpc>
                <a:spcPct val="130000"/>
              </a:lnSpc>
              <a:spcBef>
                <a:spcPts val="0"/>
              </a:spcBef>
              <a:spcAft>
                <a:spcPts val="0"/>
              </a:spcAft>
              <a:buClr>
                <a:srgbClr val="000000"/>
              </a:buClr>
              <a:buSzPts val="1200"/>
              <a:buChar char="●"/>
            </a:pPr>
            <a:r>
              <a:rPr lang="zh-TW" sz="1200">
                <a:solidFill>
                  <a:srgbClr val="000000"/>
                </a:solidFill>
              </a:rPr>
              <a:t>After the creation of the semantic model for the domain of interest and the data conversion into RDF, the SPARQL query language is the convenient tool for extracting knowledge from the created semantic database.</a:t>
            </a:r>
            <a:endParaRPr sz="1200">
              <a:solidFill>
                <a:srgbClr val="000000"/>
              </a:solidFill>
            </a:endParaRPr>
          </a:p>
          <a:p>
            <a:pPr indent="0" lvl="0" marL="0" rtl="0" algn="l">
              <a:lnSpc>
                <a:spcPct val="130000"/>
              </a:lnSpc>
              <a:spcBef>
                <a:spcPts val="0"/>
              </a:spcBef>
              <a:spcAft>
                <a:spcPts val="0"/>
              </a:spcAft>
              <a:buNone/>
            </a:pPr>
            <a:r>
              <a:rPr lang="zh-TW" sz="1200">
                <a:solidFill>
                  <a:srgbClr val="000000"/>
                </a:solidFill>
              </a:rPr>
              <a:t>—</a:t>
            </a:r>
            <a:endParaRPr sz="1200">
              <a:solidFill>
                <a:srgbClr val="000000"/>
              </a:solidFill>
            </a:endParaRPr>
          </a:p>
          <a:p>
            <a:pPr indent="-304800" lvl="0" marL="457200" rtl="0" algn="l">
              <a:lnSpc>
                <a:spcPct val="130000"/>
              </a:lnSpc>
              <a:spcBef>
                <a:spcPts val="0"/>
              </a:spcBef>
              <a:spcAft>
                <a:spcPts val="0"/>
              </a:spcAft>
              <a:buClr>
                <a:srgbClr val="000000"/>
              </a:buClr>
              <a:buSzPts val="1200"/>
              <a:buChar char="●"/>
            </a:pPr>
            <a:r>
              <a:rPr lang="zh-TW" sz="1200">
                <a:solidFill>
                  <a:srgbClr val="000000"/>
                </a:solidFill>
              </a:rPr>
              <a:t>The SCALEUS solution provides a set of data connectors and interfaces that help in the translation process to a user pre-defined model (ontology) to be negotiated between the Data Custodians. Although migration tasks are simplified, the need for consensus among Data Custodians may make it difficult to use this option.</a:t>
            </a:r>
            <a:endParaRPr sz="1200">
              <a:solidFill>
                <a:srgbClr val="000000"/>
              </a:solidFill>
            </a:endParaRPr>
          </a:p>
          <a:p>
            <a:pPr indent="0" lvl="0" marL="0" rtl="0" algn="l">
              <a:lnSpc>
                <a:spcPct val="130000"/>
              </a:lnSpc>
              <a:spcBef>
                <a:spcPts val="0"/>
              </a:spcBef>
              <a:spcAft>
                <a:spcPts val="0"/>
              </a:spcAft>
              <a:buNone/>
            </a:pPr>
            <a:r>
              <a:t/>
            </a:r>
            <a:endParaRPr sz="1200">
              <a:solidFill>
                <a:srgbClr val="000000"/>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Comparison</a:t>
            </a:r>
            <a:endParaRPr/>
          </a:p>
        </p:txBody>
      </p:sp>
      <p:sp>
        <p:nvSpPr>
          <p:cNvPr id="344" name="Google Shape;344;p5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zh-TW">
                <a:solidFill>
                  <a:srgbClr val="000000"/>
                </a:solidFill>
              </a:rPr>
              <a:t>The approaches were evaluated based on a set of selection criteria created from the authors’ experience in the application of each of the approaches.</a:t>
            </a:r>
            <a:endParaRPr>
              <a:solidFill>
                <a:srgbClr val="000000"/>
              </a:solidFill>
            </a:endParaRPr>
          </a:p>
          <a:p>
            <a:pPr indent="-311150" lvl="0" marL="457200" rtl="0" algn="l">
              <a:lnSpc>
                <a:spcPct val="150000"/>
              </a:lnSpc>
              <a:spcBef>
                <a:spcPts val="0"/>
              </a:spcBef>
              <a:spcAft>
                <a:spcPts val="0"/>
              </a:spcAft>
              <a:buSzPts val="1300"/>
              <a:buChar char="●"/>
            </a:pPr>
            <a:r>
              <a:rPr lang="zh-TW">
                <a:solidFill>
                  <a:srgbClr val="000000"/>
                </a:solidFill>
              </a:rPr>
              <a:t>Both approaches are similar when we consider the data quality criteria.</a:t>
            </a:r>
            <a:endParaRPr>
              <a:solidFill>
                <a:srgbClr val="000000"/>
              </a:solidFill>
            </a:endParaRPr>
          </a:p>
          <a:p>
            <a:pPr indent="-311150" lvl="0" marL="457200" rtl="0" algn="l">
              <a:lnSpc>
                <a:spcPct val="150000"/>
              </a:lnSpc>
              <a:spcBef>
                <a:spcPts val="0"/>
              </a:spcBef>
              <a:spcAft>
                <a:spcPts val="0"/>
              </a:spcAft>
              <a:buSzPts val="1300"/>
              <a:buChar char="●"/>
            </a:pPr>
            <a:r>
              <a:rPr lang="zh-TW">
                <a:solidFill>
                  <a:srgbClr val="000000"/>
                </a:solidFill>
              </a:rPr>
              <a:t>The Common Data Model solution is more performant for the cost, consistency, and efficiency.</a:t>
            </a:r>
            <a:endParaRPr>
              <a:solidFill>
                <a:srgbClr val="000000"/>
              </a:solidFill>
            </a:endParaRPr>
          </a:p>
          <a:p>
            <a:pPr indent="-311150" lvl="0" marL="457200" rtl="0" algn="l">
              <a:lnSpc>
                <a:spcPct val="150000"/>
              </a:lnSpc>
              <a:spcBef>
                <a:spcPts val="0"/>
              </a:spcBef>
              <a:spcAft>
                <a:spcPts val="0"/>
              </a:spcAft>
              <a:buSzPts val="1300"/>
              <a:buChar char="●"/>
            </a:pPr>
            <a:r>
              <a:rPr lang="zh-TW">
                <a:solidFill>
                  <a:srgbClr val="000000"/>
                </a:solidFill>
              </a:rPr>
              <a:t>When considering interoperability and extendibility, the Semantic Web approach is more favourable.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Reference</a:t>
            </a:r>
            <a:endParaRPr/>
          </a:p>
        </p:txBody>
      </p:sp>
      <p:sp>
        <p:nvSpPr>
          <p:cNvPr id="350" name="Google Shape;350;p5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zh-TW"/>
              <a:t>Strategies to Access Patient Clinical Data from Distributed Databases. January 2019. DOI:10.5220/0007576104660473. Conference: 12th International Conference on Health Informatics</a:t>
            </a:r>
            <a:endParaRPr/>
          </a:p>
          <a:p>
            <a:pPr indent="-311150" lvl="0" marL="457200" rtl="0" algn="l">
              <a:spcBef>
                <a:spcPts val="0"/>
              </a:spcBef>
              <a:spcAft>
                <a:spcPts val="0"/>
              </a:spcAft>
              <a:buSzPts val="1300"/>
              <a:buAutoNum type="arabicPeriod"/>
            </a:pPr>
            <a:r>
              <a:rPr lang="zh-TW"/>
              <a:t>https://oldmo860617.medium.com/%E5%88%9D%E6%AD%A5%E8%AA%8D%E8%AD%98%E5%88%86%E6%95%A3%E5%BC%8F%E8%B3%87%E6%96%99%E5%BA%AB%E8%88%87-nosql-cap-%E7%90%86%E8%AB%96-a02d377938d1</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7"/>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a:t>分散風險的儲存架構</a:t>
            </a:r>
            <a:endParaRPr/>
          </a:p>
          <a:p>
            <a:pPr indent="0" lvl="0" marL="0" rtl="0" algn="l">
              <a:spcBef>
                <a:spcPts val="0"/>
              </a:spcBef>
              <a:spcAft>
                <a:spcPts val="0"/>
              </a:spcAft>
              <a:buNone/>
            </a:pPr>
            <a:r>
              <a:t/>
            </a:r>
            <a:endParaRPr sz="1600"/>
          </a:p>
          <a:p>
            <a:pPr indent="0" lvl="0" marL="0" rtl="0" algn="l">
              <a:spcBef>
                <a:spcPts val="0"/>
              </a:spcBef>
              <a:spcAft>
                <a:spcPts val="0"/>
              </a:spcAft>
              <a:buNone/>
            </a:pPr>
            <a:r>
              <a:rPr lang="zh-TW" sz="1600"/>
              <a:t>廖苡辰</a:t>
            </a:r>
            <a:endParaRPr sz="16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5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資料庫系統的分類</a:t>
            </a:r>
            <a:endParaRPr/>
          </a:p>
        </p:txBody>
      </p:sp>
      <p:sp>
        <p:nvSpPr>
          <p:cNvPr id="361" name="Google Shape;361;p5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集中式資料庫系統（Centralized Database, CDB）</a:t>
            </a:r>
            <a:endParaRPr/>
          </a:p>
          <a:p>
            <a:pPr indent="-311150" lvl="0" marL="457200" rtl="0" algn="l">
              <a:spcBef>
                <a:spcPts val="0"/>
              </a:spcBef>
              <a:spcAft>
                <a:spcPts val="0"/>
              </a:spcAft>
              <a:buSzPts val="1300"/>
              <a:buChar char="●"/>
            </a:pPr>
            <a:r>
              <a:rPr lang="zh-TW"/>
              <a:t>分散式資料庫系統（Distributed Database, DDB）</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9"/>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集中式資料庫系統（Centralized Database, CDB):</a:t>
            </a:r>
            <a:endParaRPr/>
          </a:p>
        </p:txBody>
      </p:sp>
      <p:sp>
        <p:nvSpPr>
          <p:cNvPr id="367" name="Google Shape;367;p59"/>
          <p:cNvSpPr txBox="1"/>
          <p:nvPr>
            <p:ph idx="1" type="body"/>
          </p:nvPr>
        </p:nvSpPr>
        <p:spPr>
          <a:xfrm>
            <a:off x="729325" y="2078875"/>
            <a:ext cx="37743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zh-TW"/>
              <a:t> 所有資料都集中給一台伺服器處理</a:t>
            </a:r>
            <a:endParaRPr/>
          </a:p>
          <a:p>
            <a:pPr indent="0" lvl="0" marL="0" rtl="0" algn="l">
              <a:spcBef>
                <a:spcPts val="1200"/>
              </a:spcBef>
              <a:spcAft>
                <a:spcPts val="0"/>
              </a:spcAft>
              <a:buNone/>
            </a:pPr>
            <a:r>
              <a:rPr lang="zh-TW"/>
              <a:t>優</a:t>
            </a:r>
            <a:endParaRPr/>
          </a:p>
          <a:p>
            <a:pPr indent="-311150" lvl="0" marL="457200" rtl="0" algn="l">
              <a:spcBef>
                <a:spcPts val="1200"/>
              </a:spcBef>
              <a:spcAft>
                <a:spcPts val="0"/>
              </a:spcAft>
              <a:buSzPts val="1300"/>
              <a:buChar char="●"/>
            </a:pPr>
            <a:r>
              <a:rPr lang="zh-TW"/>
              <a:t>容易管理資料</a:t>
            </a:r>
            <a:endParaRPr/>
          </a:p>
          <a:p>
            <a:pPr indent="0" lvl="0" marL="0" rtl="0" algn="l">
              <a:spcBef>
                <a:spcPts val="1200"/>
              </a:spcBef>
              <a:spcAft>
                <a:spcPts val="0"/>
              </a:spcAft>
              <a:buNone/>
            </a:pPr>
            <a:r>
              <a:rPr lang="zh-TW"/>
              <a:t>缺</a:t>
            </a:r>
            <a:endParaRPr/>
          </a:p>
          <a:p>
            <a:pPr indent="-311150" lvl="0" marL="457200" rtl="0" algn="l">
              <a:spcBef>
                <a:spcPts val="1200"/>
              </a:spcBef>
              <a:spcAft>
                <a:spcPts val="0"/>
              </a:spcAft>
              <a:buSzPts val="1300"/>
              <a:buChar char="●"/>
            </a:pPr>
            <a:r>
              <a:rPr lang="zh-TW"/>
              <a:t>風險較高</a:t>
            </a:r>
            <a:endParaRPr/>
          </a:p>
          <a:p>
            <a:pPr indent="-311150" lvl="0" marL="457200" rtl="0" algn="l">
              <a:spcBef>
                <a:spcPts val="0"/>
              </a:spcBef>
              <a:spcAft>
                <a:spcPts val="0"/>
              </a:spcAft>
              <a:buSzPts val="1300"/>
              <a:buChar char="●"/>
            </a:pPr>
            <a:r>
              <a:rPr lang="zh-TW"/>
              <a:t>資料傳輸率容易受網路流量影響</a:t>
            </a:r>
            <a:endParaRPr/>
          </a:p>
          <a:p>
            <a:pPr indent="-311150" lvl="0" marL="457200" rtl="0" algn="l">
              <a:spcBef>
                <a:spcPts val="0"/>
              </a:spcBef>
              <a:spcAft>
                <a:spcPts val="0"/>
              </a:spcAft>
              <a:buSzPts val="1300"/>
              <a:buChar char="●"/>
            </a:pPr>
            <a:r>
              <a:rPr lang="zh-TW"/>
              <a:t>伺服器的負擔很重</a:t>
            </a:r>
            <a:endParaRPr/>
          </a:p>
        </p:txBody>
      </p:sp>
      <p:pic>
        <p:nvPicPr>
          <p:cNvPr id="368" name="Google Shape;368;p59"/>
          <p:cNvPicPr preferRelativeResize="0"/>
          <p:nvPr/>
        </p:nvPicPr>
        <p:blipFill>
          <a:blip r:embed="rId3">
            <a:alphaModFix/>
          </a:blip>
          <a:stretch>
            <a:fillRect/>
          </a:stretch>
        </p:blipFill>
        <p:spPr>
          <a:xfrm>
            <a:off x="4656025" y="2006250"/>
            <a:ext cx="4335574" cy="290633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6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分散式資料庫系統（Distributed Database, DDB）</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74" name="Google Shape;374;p60"/>
          <p:cNvSpPr txBox="1"/>
          <p:nvPr>
            <p:ph idx="1" type="body"/>
          </p:nvPr>
        </p:nvSpPr>
        <p:spPr>
          <a:xfrm>
            <a:off x="729325" y="2078875"/>
            <a:ext cx="36132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將資料依照特性分散儲存在不同的資料庫伺服器，再以網路將這些伺服器連接起來</a:t>
            </a:r>
            <a:endParaRPr/>
          </a:p>
          <a:p>
            <a:pPr indent="0" lvl="0" marL="457200" rtl="0" algn="l">
              <a:spcBef>
                <a:spcPts val="1200"/>
              </a:spcBef>
              <a:spcAft>
                <a:spcPts val="1200"/>
              </a:spcAft>
              <a:buNone/>
            </a:pPr>
            <a:r>
              <a:t/>
            </a:r>
            <a:endParaRPr/>
          </a:p>
        </p:txBody>
      </p:sp>
      <p:pic>
        <p:nvPicPr>
          <p:cNvPr id="375" name="Google Shape;375;p60"/>
          <p:cNvPicPr preferRelativeResize="0"/>
          <p:nvPr/>
        </p:nvPicPr>
        <p:blipFill>
          <a:blip r:embed="rId3">
            <a:alphaModFix/>
          </a:blip>
          <a:stretch>
            <a:fillRect/>
          </a:stretch>
        </p:blipFill>
        <p:spPr>
          <a:xfrm>
            <a:off x="4494925" y="2006250"/>
            <a:ext cx="4496675" cy="2530032"/>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61"/>
          <p:cNvSpPr txBox="1"/>
          <p:nvPr>
            <p:ph type="title"/>
          </p:nvPr>
        </p:nvSpPr>
        <p:spPr>
          <a:xfrm>
            <a:off x="289450" y="8117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分散式資料庫系統的軟體架構</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1" name="Google Shape;381;p61"/>
          <p:cNvSpPr txBox="1"/>
          <p:nvPr>
            <p:ph idx="1" type="body"/>
          </p:nvPr>
        </p:nvSpPr>
        <p:spPr>
          <a:xfrm>
            <a:off x="729450" y="1415600"/>
            <a:ext cx="7688700" cy="3510600"/>
          </a:xfrm>
          <a:prstGeom prst="rect">
            <a:avLst/>
          </a:prstGeom>
        </p:spPr>
        <p:txBody>
          <a:bodyPr anchorCtr="0" anchor="t" bIns="91425" lIns="91425" spcFirstLastPara="1" rIns="91425" wrap="square" tIns="91425">
            <a:normAutofit lnSpcReduction="20000"/>
          </a:bodyPr>
          <a:lstStyle/>
          <a:p>
            <a:pPr indent="-355600" lvl="0" marL="457200" rtl="0" algn="l">
              <a:spcBef>
                <a:spcPts val="0"/>
              </a:spcBef>
              <a:spcAft>
                <a:spcPts val="0"/>
              </a:spcAft>
              <a:buClr>
                <a:schemeClr val="dk1"/>
              </a:buClr>
              <a:buSzPts val="2000"/>
              <a:buChar char="●"/>
            </a:pPr>
            <a:r>
              <a:rPr b="1" lang="zh-TW" sz="2000">
                <a:solidFill>
                  <a:schemeClr val="dk1"/>
                </a:solidFill>
              </a:rPr>
              <a:t>分散式資料庫（Distributed Database, DDB）</a:t>
            </a:r>
            <a:endParaRPr b="1" sz="2000">
              <a:solidFill>
                <a:schemeClr val="dk1"/>
              </a:solidFill>
            </a:endParaRPr>
          </a:p>
          <a:p>
            <a:pPr indent="0" lvl="0" marL="457200" rtl="0" algn="l">
              <a:spcBef>
                <a:spcPts val="1200"/>
              </a:spcBef>
              <a:spcAft>
                <a:spcPts val="0"/>
              </a:spcAft>
              <a:buNone/>
            </a:pPr>
            <a:r>
              <a:rPr lang="zh-TW">
                <a:solidFill>
                  <a:schemeClr val="dk2"/>
                </a:solidFill>
              </a:rPr>
              <a:t>資料是分散儲存</a:t>
            </a:r>
            <a:r>
              <a:rPr b="1" lang="zh-TW">
                <a:solidFill>
                  <a:schemeClr val="dk2"/>
                </a:solidFill>
              </a:rPr>
              <a:t>在以網路連接的不同資料庫伺服器上</a:t>
            </a:r>
            <a:r>
              <a:rPr lang="zh-TW">
                <a:solidFill>
                  <a:schemeClr val="dk2"/>
                </a:solidFill>
              </a:rPr>
              <a:t>。</a:t>
            </a:r>
            <a:endParaRPr>
              <a:solidFill>
                <a:schemeClr val="dk2"/>
              </a:solidFill>
            </a:endParaRPr>
          </a:p>
          <a:p>
            <a:pPr indent="-311150" lvl="0" marL="914400" rtl="0" algn="l">
              <a:spcBef>
                <a:spcPts val="1200"/>
              </a:spcBef>
              <a:spcAft>
                <a:spcPts val="0"/>
              </a:spcAft>
              <a:buClr>
                <a:schemeClr val="dk2"/>
              </a:buClr>
              <a:buSzPts val="1300"/>
              <a:buChar char="●"/>
            </a:pPr>
            <a:r>
              <a:rPr lang="zh-TW">
                <a:solidFill>
                  <a:schemeClr val="dk2"/>
                </a:solidFill>
              </a:rPr>
              <a:t>分散風險</a:t>
            </a:r>
            <a:endParaRPr>
              <a:solidFill>
                <a:schemeClr val="dk2"/>
              </a:solidFill>
            </a:endParaRPr>
          </a:p>
          <a:p>
            <a:pPr indent="-311150" lvl="0" marL="914400" rtl="0" algn="l">
              <a:spcBef>
                <a:spcPts val="0"/>
              </a:spcBef>
              <a:spcAft>
                <a:spcPts val="0"/>
              </a:spcAft>
              <a:buClr>
                <a:schemeClr val="dk2"/>
              </a:buClr>
              <a:buSzPts val="1300"/>
              <a:buChar char="●"/>
            </a:pPr>
            <a:r>
              <a:rPr lang="zh-TW">
                <a:solidFill>
                  <a:schemeClr val="dk2"/>
                </a:solidFill>
              </a:rPr>
              <a:t>資料傳輸率不易受網路流量影響</a:t>
            </a:r>
            <a:endParaRPr>
              <a:solidFill>
                <a:schemeClr val="dk2"/>
              </a:solidFill>
            </a:endParaRPr>
          </a:p>
          <a:p>
            <a:pPr indent="0" lvl="0" marL="457200" rtl="0" algn="l">
              <a:spcBef>
                <a:spcPts val="1200"/>
              </a:spcBef>
              <a:spcAft>
                <a:spcPts val="0"/>
              </a:spcAft>
              <a:buNone/>
            </a:pPr>
            <a:r>
              <a:t/>
            </a:r>
            <a:endParaRPr sz="100">
              <a:solidFill>
                <a:schemeClr val="dk2"/>
              </a:solidFill>
            </a:endParaRPr>
          </a:p>
          <a:p>
            <a:pPr indent="-355600" lvl="0" marL="457200" rtl="0" algn="l">
              <a:spcBef>
                <a:spcPts val="1200"/>
              </a:spcBef>
              <a:spcAft>
                <a:spcPts val="0"/>
              </a:spcAft>
              <a:buClr>
                <a:schemeClr val="dk1"/>
              </a:buClr>
              <a:buSzPts val="2000"/>
              <a:buChar char="●"/>
            </a:pPr>
            <a:r>
              <a:rPr b="1" lang="zh-TW" sz="2000">
                <a:solidFill>
                  <a:schemeClr val="dk1"/>
                </a:solidFill>
              </a:rPr>
              <a:t>分散式資料庫管理系統（Distributed Database Management System, DDBMS）</a:t>
            </a:r>
            <a:endParaRPr b="1" sz="2000">
              <a:solidFill>
                <a:schemeClr val="dk1"/>
              </a:solidFill>
            </a:endParaRPr>
          </a:p>
          <a:p>
            <a:pPr indent="0" lvl="0" marL="457200" rtl="0" algn="l">
              <a:spcBef>
                <a:spcPts val="1200"/>
              </a:spcBef>
              <a:spcAft>
                <a:spcPts val="0"/>
              </a:spcAft>
              <a:buNone/>
            </a:pPr>
            <a:r>
              <a:rPr lang="zh-TW" sz="1350">
                <a:solidFill>
                  <a:srgbClr val="0F0F0F"/>
                </a:solidFill>
                <a:highlight>
                  <a:srgbClr val="FFFFFF"/>
                </a:highlight>
                <a:latin typeface="Arial"/>
                <a:ea typeface="Arial"/>
                <a:cs typeface="Arial"/>
                <a:sym typeface="Arial"/>
              </a:rPr>
              <a:t>管理分散式資料庫的軟體。</a:t>
            </a:r>
            <a:endParaRPr>
              <a:solidFill>
                <a:srgbClr val="0F0F0F"/>
              </a:solidFill>
            </a:endParaRPr>
          </a:p>
          <a:p>
            <a:pPr indent="-311150" lvl="0" marL="914400" rtl="0" algn="l">
              <a:spcBef>
                <a:spcPts val="1200"/>
              </a:spcBef>
              <a:spcAft>
                <a:spcPts val="0"/>
              </a:spcAft>
              <a:buClr>
                <a:srgbClr val="0F0F0F"/>
              </a:buClr>
              <a:buSzPts val="1300"/>
              <a:buChar char="●"/>
            </a:pPr>
            <a:r>
              <a:rPr lang="zh-TW">
                <a:solidFill>
                  <a:srgbClr val="0F0F0F"/>
                </a:solidFill>
              </a:rPr>
              <a:t>具有「</a:t>
            </a:r>
            <a:r>
              <a:rPr lang="zh-TW" sz="1350">
                <a:solidFill>
                  <a:srgbClr val="0F0F0F"/>
                </a:solidFill>
                <a:highlight>
                  <a:srgbClr val="FFFFFF"/>
                </a:highlight>
                <a:latin typeface="Arial"/>
                <a:ea typeface="Arial"/>
                <a:cs typeface="Arial"/>
                <a:sym typeface="Arial"/>
              </a:rPr>
              <a:t>通透性（Transparent）」：</a:t>
            </a:r>
            <a:endParaRPr sz="1350">
              <a:solidFill>
                <a:srgbClr val="0F0F0F"/>
              </a:solidFill>
              <a:highlight>
                <a:srgbClr val="FFFFFF"/>
              </a:highlight>
              <a:latin typeface="Arial"/>
              <a:ea typeface="Arial"/>
              <a:cs typeface="Arial"/>
              <a:sym typeface="Arial"/>
            </a:endParaRPr>
          </a:p>
          <a:p>
            <a:pPr indent="0" lvl="0" marL="914400" rtl="0" algn="l">
              <a:spcBef>
                <a:spcPts val="1200"/>
              </a:spcBef>
              <a:spcAft>
                <a:spcPts val="1200"/>
              </a:spcAft>
              <a:buNone/>
            </a:pPr>
            <a:r>
              <a:rPr lang="zh-TW" sz="1350">
                <a:solidFill>
                  <a:srgbClr val="0F0F0F"/>
                </a:solidFill>
                <a:highlight>
                  <a:srgbClr val="FFFFFF"/>
                </a:highlight>
                <a:latin typeface="Arial"/>
                <a:ea typeface="Arial"/>
                <a:cs typeface="Arial"/>
                <a:sym typeface="Arial"/>
              </a:rPr>
              <a:t>使用者並不會認為他是在存取分散儲存的資料，感覺仍然是一個完整的資料庫。</a:t>
            </a:r>
            <a:endParaRPr b="1" sz="2000">
              <a:solidFill>
                <a:srgbClr val="0F0F0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Cryptographic splitting</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62"/>
          <p:cNvSpPr txBox="1"/>
          <p:nvPr>
            <p:ph type="title"/>
          </p:nvPr>
        </p:nvSpPr>
        <p:spPr>
          <a:xfrm>
            <a:off x="289450" y="8117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分散式資料庫系統的資料處理</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7" name="Google Shape;387;p62"/>
          <p:cNvSpPr txBox="1"/>
          <p:nvPr>
            <p:ph idx="1" type="body"/>
          </p:nvPr>
        </p:nvSpPr>
        <p:spPr>
          <a:xfrm>
            <a:off x="729450" y="1415600"/>
            <a:ext cx="7688700" cy="35106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Clr>
                <a:schemeClr val="dk1"/>
              </a:buClr>
              <a:buSzPts val="2000"/>
              <a:buChar char="●"/>
            </a:pPr>
            <a:r>
              <a:rPr b="1" lang="zh-TW" sz="2000">
                <a:solidFill>
                  <a:schemeClr val="dk1"/>
                </a:solidFill>
              </a:rPr>
              <a:t>資料分割（Data fragmentation）</a:t>
            </a:r>
            <a:endParaRPr>
              <a:solidFill>
                <a:schemeClr val="dk2"/>
              </a:solidFill>
            </a:endParaRPr>
          </a:p>
          <a:p>
            <a:pPr indent="-311150" lvl="0" marL="914400" rtl="0" algn="l">
              <a:spcBef>
                <a:spcPts val="0"/>
              </a:spcBef>
              <a:spcAft>
                <a:spcPts val="0"/>
              </a:spcAft>
              <a:buClr>
                <a:schemeClr val="dk2"/>
              </a:buClr>
              <a:buSzPts val="1300"/>
              <a:buChar char="●"/>
            </a:pPr>
            <a:r>
              <a:rPr lang="zh-TW">
                <a:solidFill>
                  <a:schemeClr val="dk2"/>
                </a:solidFill>
              </a:rPr>
              <a:t>先將資料分割成較小的單位稱為「片斷（Fragment）」，然後再以片斷為單位分散儲存在不同的資料庫伺服器</a:t>
            </a:r>
            <a:endParaRPr>
              <a:solidFill>
                <a:schemeClr val="dk2"/>
              </a:solidFill>
            </a:endParaRPr>
          </a:p>
          <a:p>
            <a:pPr indent="-311150" lvl="0" marL="914400" rtl="0" algn="l">
              <a:spcBef>
                <a:spcPts val="0"/>
              </a:spcBef>
              <a:spcAft>
                <a:spcPts val="0"/>
              </a:spcAft>
              <a:buClr>
                <a:schemeClr val="dk2"/>
              </a:buClr>
              <a:buSzPts val="1300"/>
              <a:buChar char="●"/>
            </a:pPr>
            <a:r>
              <a:rPr lang="zh-TW">
                <a:solidFill>
                  <a:schemeClr val="dk2"/>
                </a:solidFill>
              </a:rPr>
              <a:t>通常由是在用戶端的應用程式進行</a:t>
            </a:r>
            <a:endParaRPr>
              <a:solidFill>
                <a:schemeClr val="dk2"/>
              </a:solidFill>
            </a:endParaRPr>
          </a:p>
          <a:p>
            <a:pPr indent="0" lvl="0" marL="457200" rtl="0" algn="l">
              <a:spcBef>
                <a:spcPts val="1200"/>
              </a:spcBef>
              <a:spcAft>
                <a:spcPts val="0"/>
              </a:spcAft>
              <a:buNone/>
            </a:pPr>
            <a:r>
              <a:t/>
            </a:r>
            <a:endParaRPr sz="100">
              <a:solidFill>
                <a:schemeClr val="dk2"/>
              </a:solidFill>
            </a:endParaRPr>
          </a:p>
          <a:p>
            <a:pPr indent="-355600" lvl="0" marL="457200" rtl="0" algn="l">
              <a:spcBef>
                <a:spcPts val="1200"/>
              </a:spcBef>
              <a:spcAft>
                <a:spcPts val="0"/>
              </a:spcAft>
              <a:buClr>
                <a:schemeClr val="dk1"/>
              </a:buClr>
              <a:buSzPts val="2000"/>
              <a:buChar char="●"/>
            </a:pPr>
            <a:r>
              <a:rPr b="1" lang="zh-TW" sz="2000">
                <a:solidFill>
                  <a:schemeClr val="dk1"/>
                </a:solidFill>
              </a:rPr>
              <a:t>資料複製（Data replication）</a:t>
            </a:r>
            <a:endParaRPr b="1" sz="2000">
              <a:solidFill>
                <a:schemeClr val="dk1"/>
              </a:solidFill>
            </a:endParaRPr>
          </a:p>
          <a:p>
            <a:pPr indent="-311150" lvl="0" marL="914400" rtl="0" algn="l">
              <a:spcBef>
                <a:spcPts val="0"/>
              </a:spcBef>
              <a:spcAft>
                <a:spcPts val="0"/>
              </a:spcAft>
              <a:buClr>
                <a:srgbClr val="0F0F0F"/>
              </a:buClr>
              <a:buSzPts val="1300"/>
              <a:buChar char="●"/>
            </a:pPr>
            <a:r>
              <a:rPr lang="zh-TW">
                <a:solidFill>
                  <a:srgbClr val="0F0F0F"/>
                </a:solidFill>
              </a:rPr>
              <a:t>資料複製建立備份</a:t>
            </a:r>
            <a:endParaRPr>
              <a:solidFill>
                <a:srgbClr val="0F0F0F"/>
              </a:solidFill>
            </a:endParaRPr>
          </a:p>
          <a:p>
            <a:pPr indent="-311150" lvl="0" marL="914400" rtl="0" algn="l">
              <a:spcBef>
                <a:spcPts val="0"/>
              </a:spcBef>
              <a:spcAft>
                <a:spcPts val="0"/>
              </a:spcAft>
              <a:buClr>
                <a:srgbClr val="0F0F0F"/>
              </a:buClr>
              <a:buSzPts val="1300"/>
              <a:buChar char="●"/>
            </a:pPr>
            <a:r>
              <a:rPr lang="zh-TW">
                <a:solidFill>
                  <a:srgbClr val="0F0F0F"/>
                </a:solidFill>
              </a:rPr>
              <a:t>其中原始資料庫稱為「主資料庫（Master database）」，複製的資料庫稱為「複製資料庫（Replica）」，在主資料庫和複製資料庫之間需要定時進行同步更新才能確保資料安全。</a:t>
            </a:r>
            <a:endParaRPr>
              <a:solidFill>
                <a:srgbClr val="0F0F0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63"/>
          <p:cNvSpPr txBox="1"/>
          <p:nvPr>
            <p:ph type="title"/>
          </p:nvPr>
        </p:nvSpPr>
        <p:spPr>
          <a:xfrm>
            <a:off x="727800" y="6395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分散式資料庫系統（Distributed Database, DDB）</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93" name="Google Shape;393;p63"/>
          <p:cNvSpPr txBox="1"/>
          <p:nvPr>
            <p:ph idx="1" type="body"/>
          </p:nvPr>
        </p:nvSpPr>
        <p:spPr>
          <a:xfrm>
            <a:off x="729325" y="1587775"/>
            <a:ext cx="3613200" cy="327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zh-TW">
                <a:solidFill>
                  <a:srgbClr val="0F0F0F"/>
                </a:solidFill>
              </a:rPr>
              <a:t>優：</a:t>
            </a:r>
            <a:endParaRPr>
              <a:solidFill>
                <a:srgbClr val="0F0F0F"/>
              </a:solidFill>
            </a:endParaRPr>
          </a:p>
          <a:p>
            <a:pPr indent="-311150" lvl="0" marL="457200" rtl="0" algn="l">
              <a:spcBef>
                <a:spcPts val="1200"/>
              </a:spcBef>
              <a:spcAft>
                <a:spcPts val="0"/>
              </a:spcAft>
              <a:buClr>
                <a:srgbClr val="0F0F0F"/>
              </a:buClr>
              <a:buSzPts val="1300"/>
              <a:buChar char="●"/>
            </a:pPr>
            <a:r>
              <a:rPr b="1" lang="zh-TW" sz="1350">
                <a:solidFill>
                  <a:schemeClr val="dk1"/>
                </a:solidFill>
                <a:highlight>
                  <a:srgbClr val="FFFFFF"/>
                </a:highlight>
                <a:latin typeface="Arial"/>
                <a:ea typeface="Arial"/>
                <a:cs typeface="Arial"/>
                <a:sym typeface="Arial"/>
              </a:rPr>
              <a:t>增加效能：</a:t>
            </a:r>
            <a:r>
              <a:rPr lang="zh-TW" sz="1350">
                <a:solidFill>
                  <a:srgbClr val="0F0F0F"/>
                </a:solidFill>
                <a:highlight>
                  <a:srgbClr val="FFFFFF"/>
                </a:highlight>
                <a:latin typeface="Arial"/>
                <a:ea typeface="Arial"/>
                <a:cs typeface="Arial"/>
                <a:sym typeface="Arial"/>
              </a:rPr>
              <a:t>在最近的地方就可以取得所需要的資料。</a:t>
            </a:r>
            <a:endParaRPr sz="1350">
              <a:solidFill>
                <a:srgbClr val="0F0F0F"/>
              </a:solidFill>
              <a:highlight>
                <a:srgbClr val="FFFFFF"/>
              </a:highlight>
              <a:latin typeface="Arial"/>
              <a:ea typeface="Arial"/>
              <a:cs typeface="Arial"/>
              <a:sym typeface="Arial"/>
            </a:endParaRPr>
          </a:p>
          <a:p>
            <a:pPr indent="-314325" lvl="0" marL="457200" rtl="0" algn="l">
              <a:spcBef>
                <a:spcPts val="0"/>
              </a:spcBef>
              <a:spcAft>
                <a:spcPts val="0"/>
              </a:spcAft>
              <a:buClr>
                <a:srgbClr val="0F0F0F"/>
              </a:buClr>
              <a:buSzPts val="1350"/>
              <a:buFont typeface="Arial"/>
              <a:buChar char="●"/>
            </a:pPr>
            <a:r>
              <a:rPr b="1" lang="zh-TW" sz="1350">
                <a:solidFill>
                  <a:schemeClr val="dk1"/>
                </a:solidFill>
                <a:highlight>
                  <a:srgbClr val="FFFFFF"/>
                </a:highlight>
                <a:latin typeface="Arial"/>
                <a:ea typeface="Arial"/>
                <a:cs typeface="Arial"/>
                <a:sym typeface="Arial"/>
              </a:rPr>
              <a:t>提高可靠性和可用性：</a:t>
            </a:r>
            <a:r>
              <a:rPr lang="zh-TW" sz="1350">
                <a:solidFill>
                  <a:srgbClr val="0F0F0F"/>
                </a:solidFill>
                <a:highlight>
                  <a:srgbClr val="FFFFFF"/>
                </a:highlight>
                <a:latin typeface="Arial"/>
                <a:ea typeface="Arial"/>
                <a:cs typeface="Arial"/>
                <a:sym typeface="Arial"/>
              </a:rPr>
              <a:t>就算有些伺服器當機或網路斷線，分散式資料庫系統仍然擁有足夠的妥善率，不會影響整個資料庫系統的運作。</a:t>
            </a:r>
            <a:endParaRPr sz="1350">
              <a:solidFill>
                <a:srgbClr val="0F0F0F"/>
              </a:solidFill>
              <a:highlight>
                <a:srgbClr val="FFFFFF"/>
              </a:highlight>
              <a:latin typeface="Arial"/>
              <a:ea typeface="Arial"/>
              <a:cs typeface="Arial"/>
              <a:sym typeface="Arial"/>
            </a:endParaRPr>
          </a:p>
          <a:p>
            <a:pPr indent="-314325" lvl="0" marL="457200" rtl="0" algn="l">
              <a:spcBef>
                <a:spcPts val="0"/>
              </a:spcBef>
              <a:spcAft>
                <a:spcPts val="0"/>
              </a:spcAft>
              <a:buClr>
                <a:srgbClr val="0F0F0F"/>
              </a:buClr>
              <a:buSzPts val="1350"/>
              <a:buFont typeface="Arial"/>
              <a:buChar char="●"/>
            </a:pPr>
            <a:r>
              <a:rPr b="1" lang="zh-TW" sz="1350">
                <a:solidFill>
                  <a:schemeClr val="dk1"/>
                </a:solidFill>
                <a:highlight>
                  <a:srgbClr val="FFFFFF"/>
                </a:highlight>
                <a:latin typeface="Arial"/>
                <a:ea typeface="Arial"/>
                <a:cs typeface="Arial"/>
                <a:sym typeface="Arial"/>
              </a:rPr>
              <a:t>更多的彈性和擴充性：</a:t>
            </a:r>
            <a:r>
              <a:rPr lang="zh-TW" sz="1350">
                <a:solidFill>
                  <a:srgbClr val="0F0F0F"/>
                </a:solidFill>
                <a:highlight>
                  <a:srgbClr val="FFFFFF"/>
                </a:highlight>
                <a:latin typeface="Arial"/>
                <a:ea typeface="Arial"/>
                <a:cs typeface="Arial"/>
                <a:sym typeface="Arial"/>
              </a:rPr>
              <a:t>因為資料是分散儲存在多台資料庫伺服器，要擴充只要增加伺服器同時進行設定即可，要重新配置資料庫伺服器也很容易。</a:t>
            </a:r>
            <a:endParaRPr sz="1350">
              <a:solidFill>
                <a:srgbClr val="0F0F0F"/>
              </a:solidFill>
              <a:highlight>
                <a:srgbClr val="FFFFFF"/>
              </a:highlight>
              <a:latin typeface="Arial"/>
              <a:ea typeface="Arial"/>
              <a:cs typeface="Arial"/>
              <a:sym typeface="Arial"/>
            </a:endParaRPr>
          </a:p>
          <a:p>
            <a:pPr indent="-314325" lvl="0" marL="457200" rtl="0" algn="l">
              <a:spcBef>
                <a:spcPts val="0"/>
              </a:spcBef>
              <a:spcAft>
                <a:spcPts val="0"/>
              </a:spcAft>
              <a:buClr>
                <a:srgbClr val="0F0F0F"/>
              </a:buClr>
              <a:buSzPts val="1350"/>
              <a:buFont typeface="Arial"/>
              <a:buChar char="●"/>
            </a:pPr>
            <a:r>
              <a:rPr b="1" lang="zh-TW" sz="1350">
                <a:solidFill>
                  <a:schemeClr val="dk1"/>
                </a:solidFill>
                <a:highlight>
                  <a:srgbClr val="FFFFFF"/>
                </a:highlight>
                <a:latin typeface="Arial"/>
                <a:ea typeface="Arial"/>
                <a:cs typeface="Arial"/>
                <a:sym typeface="Arial"/>
              </a:rPr>
              <a:t>可分享性：</a:t>
            </a:r>
            <a:r>
              <a:rPr lang="zh-TW" sz="1350">
                <a:solidFill>
                  <a:srgbClr val="0F0F0F"/>
                </a:solidFill>
                <a:highlight>
                  <a:srgbClr val="FFFFFF"/>
                </a:highlight>
                <a:latin typeface="Arial"/>
                <a:ea typeface="Arial"/>
                <a:cs typeface="Arial"/>
                <a:sym typeface="Arial"/>
              </a:rPr>
              <a:t>資料庫伺服器的資料可以分享，也可以只讓區域的使用者存取。</a:t>
            </a:r>
            <a:endParaRPr>
              <a:solidFill>
                <a:srgbClr val="0F0F0F"/>
              </a:solidFill>
            </a:endParaRPr>
          </a:p>
        </p:txBody>
      </p:sp>
      <p:sp>
        <p:nvSpPr>
          <p:cNvPr id="394" name="Google Shape;394;p63"/>
          <p:cNvSpPr txBox="1"/>
          <p:nvPr>
            <p:ph idx="1" type="body"/>
          </p:nvPr>
        </p:nvSpPr>
        <p:spPr>
          <a:xfrm>
            <a:off x="4572000" y="1587775"/>
            <a:ext cx="3613200" cy="327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solidFill>
                  <a:srgbClr val="0F0F0F"/>
                </a:solidFill>
              </a:rPr>
              <a:t>缺</a:t>
            </a:r>
            <a:r>
              <a:rPr lang="zh-TW">
                <a:solidFill>
                  <a:srgbClr val="0F0F0F"/>
                </a:solidFill>
              </a:rPr>
              <a:t>：</a:t>
            </a:r>
            <a:endParaRPr>
              <a:solidFill>
                <a:srgbClr val="0F0F0F"/>
              </a:solidFill>
            </a:endParaRPr>
          </a:p>
          <a:p>
            <a:pPr indent="-311150" lvl="0" marL="457200" rtl="0" algn="l">
              <a:spcBef>
                <a:spcPts val="1200"/>
              </a:spcBef>
              <a:spcAft>
                <a:spcPts val="0"/>
              </a:spcAft>
              <a:buClr>
                <a:srgbClr val="0F0F0F"/>
              </a:buClr>
              <a:buSzPts val="1300"/>
              <a:buChar char="●"/>
            </a:pPr>
            <a:r>
              <a:rPr b="1" lang="zh-TW" sz="1350">
                <a:solidFill>
                  <a:schemeClr val="dk1"/>
                </a:solidFill>
                <a:highlight>
                  <a:srgbClr val="FFFFFF"/>
                </a:highlight>
                <a:latin typeface="Arial"/>
                <a:ea typeface="Arial"/>
                <a:cs typeface="Arial"/>
                <a:sym typeface="Arial"/>
              </a:rPr>
              <a:t>系統複雜成本高：</a:t>
            </a:r>
            <a:r>
              <a:rPr lang="zh-TW" sz="1350">
                <a:solidFill>
                  <a:srgbClr val="0F0F0F"/>
                </a:solidFill>
                <a:highlight>
                  <a:srgbClr val="FFFFFF"/>
                </a:highlight>
                <a:latin typeface="Arial"/>
                <a:ea typeface="Arial"/>
                <a:cs typeface="Arial"/>
                <a:sym typeface="Arial"/>
              </a:rPr>
              <a:t>分散式資料庫系統的複雜度相當高，相關的應用程式開發成本隨著分散程度而提高。</a:t>
            </a:r>
            <a:endParaRPr sz="1350">
              <a:solidFill>
                <a:srgbClr val="0F0F0F"/>
              </a:solidFill>
              <a:highlight>
                <a:srgbClr val="FFFFFF"/>
              </a:highlight>
              <a:latin typeface="Arial"/>
              <a:ea typeface="Arial"/>
              <a:cs typeface="Arial"/>
              <a:sym typeface="Arial"/>
            </a:endParaRPr>
          </a:p>
          <a:p>
            <a:pPr indent="-314325" lvl="0" marL="457200" rtl="0" algn="l">
              <a:spcBef>
                <a:spcPts val="0"/>
              </a:spcBef>
              <a:spcAft>
                <a:spcPts val="0"/>
              </a:spcAft>
              <a:buClr>
                <a:srgbClr val="0F0F0F"/>
              </a:buClr>
              <a:buSzPts val="1350"/>
              <a:buFont typeface="Arial"/>
              <a:buChar char="●"/>
            </a:pPr>
            <a:r>
              <a:rPr b="1" lang="zh-TW" sz="1350">
                <a:solidFill>
                  <a:schemeClr val="dk1"/>
                </a:solidFill>
                <a:highlight>
                  <a:srgbClr val="FFFFFF"/>
                </a:highlight>
                <a:latin typeface="Arial"/>
                <a:ea typeface="Arial"/>
                <a:cs typeface="Arial"/>
                <a:sym typeface="Arial"/>
              </a:rPr>
              <a:t>缺乏標準維護不易：</a:t>
            </a:r>
            <a:r>
              <a:rPr lang="zh-TW" sz="1350">
                <a:solidFill>
                  <a:srgbClr val="0F0F0F"/>
                </a:solidFill>
                <a:highlight>
                  <a:srgbClr val="FFFFFF"/>
                </a:highlight>
                <a:latin typeface="Arial"/>
                <a:ea typeface="Arial"/>
                <a:cs typeface="Arial"/>
                <a:sym typeface="Arial"/>
              </a:rPr>
              <a:t>目前並沒有分散式資料庫系統的官方標準，每家公司都使用自己的標準因此整合困難，系統維護不易，容易產生資料安全與整合問題。</a:t>
            </a:r>
            <a:endParaRPr>
              <a:solidFill>
                <a:srgbClr val="0F0F0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6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Reference</a:t>
            </a:r>
            <a:endParaRPr/>
          </a:p>
        </p:txBody>
      </p:sp>
      <p:sp>
        <p:nvSpPr>
          <p:cNvPr id="400" name="Google Shape;400;p6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zh-TW"/>
              <a:t>https://www.stockfeel.com.tw/什麼是分散式資料庫？有哪些好處？/</a:t>
            </a:r>
            <a:endParaRPr/>
          </a:p>
          <a:p>
            <a:pPr indent="-311150" lvl="0" marL="457200" rtl="0" algn="l">
              <a:spcBef>
                <a:spcPts val="0"/>
              </a:spcBef>
              <a:spcAft>
                <a:spcPts val="0"/>
              </a:spcAft>
              <a:buSzPts val="1300"/>
              <a:buAutoNum type="arabicPeriod"/>
            </a:pPr>
            <a:r>
              <a:rPr lang="zh-TW"/>
              <a:t>xxxxxx</a:t>
            </a:r>
            <a:endParaRPr/>
          </a:p>
          <a:p>
            <a:pPr indent="-311150" lvl="0" marL="457200" rtl="0" algn="l">
              <a:spcBef>
                <a:spcPts val="0"/>
              </a:spcBef>
              <a:spcAft>
                <a:spcPts val="0"/>
              </a:spcAft>
              <a:buSzPts val="1300"/>
              <a:buAutoNum type="arabicPeriod"/>
            </a:pPr>
            <a:r>
              <a:rPr lang="zh-TW"/>
              <a:t>xxxxx</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65"/>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a:t>區塊鍊 + 零知識驗證</a:t>
            </a:r>
            <a:endParaRPr/>
          </a:p>
          <a:p>
            <a:pPr indent="0" lvl="0" marL="0" rtl="0" algn="l">
              <a:spcBef>
                <a:spcPts val="0"/>
              </a:spcBef>
              <a:spcAft>
                <a:spcPts val="0"/>
              </a:spcAft>
              <a:buNone/>
            </a:pPr>
            <a:r>
              <a:t/>
            </a:r>
            <a:endParaRPr sz="1600"/>
          </a:p>
          <a:p>
            <a:pPr indent="0" lvl="0" marL="0" rtl="0" algn="l">
              <a:spcBef>
                <a:spcPts val="0"/>
              </a:spcBef>
              <a:spcAft>
                <a:spcPts val="0"/>
              </a:spcAft>
              <a:buNone/>
            </a:pPr>
            <a:r>
              <a:rPr lang="zh-TW" sz="1600"/>
              <a:t>蔡佳誠</a:t>
            </a:r>
            <a:endParaRPr sz="1600"/>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6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區塊鏈在醫療的相關應用</a:t>
            </a:r>
            <a:endParaRPr/>
          </a:p>
        </p:txBody>
      </p:sp>
      <p:sp>
        <p:nvSpPr>
          <p:cNvPr id="411" name="Google Shape;411;p6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病例資料即時授權，醫療紀錄更易流通</a:t>
            </a:r>
            <a:endParaRPr/>
          </a:p>
          <a:p>
            <a:pPr indent="0" lvl="0" marL="0" rtl="0" algn="l">
              <a:spcBef>
                <a:spcPts val="1200"/>
              </a:spcBef>
              <a:spcAft>
                <a:spcPts val="1200"/>
              </a:spcAft>
              <a:buNone/>
            </a:pPr>
            <a:r>
              <a:rPr lang="zh-TW"/>
              <a:t>痛點：資料在無法即時在醫院間轉移</a:t>
            </a:r>
            <a:endParaRPr/>
          </a:p>
        </p:txBody>
      </p:sp>
      <p:pic>
        <p:nvPicPr>
          <p:cNvPr id="412" name="Google Shape;412;p66"/>
          <p:cNvPicPr preferRelativeResize="0"/>
          <p:nvPr/>
        </p:nvPicPr>
        <p:blipFill>
          <a:blip r:embed="rId3">
            <a:alphaModFix/>
          </a:blip>
          <a:stretch>
            <a:fillRect/>
          </a:stretch>
        </p:blipFill>
        <p:spPr>
          <a:xfrm>
            <a:off x="4656150" y="1459923"/>
            <a:ext cx="3807200" cy="31287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6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區塊鏈在醫療的相關應用</a:t>
            </a:r>
            <a:endParaRPr/>
          </a:p>
          <a:p>
            <a:pPr indent="0" lvl="0" marL="0" rtl="0" algn="l">
              <a:spcBef>
                <a:spcPts val="0"/>
              </a:spcBef>
              <a:spcAft>
                <a:spcPts val="0"/>
              </a:spcAft>
              <a:buNone/>
            </a:pPr>
            <a:r>
              <a:t/>
            </a:r>
            <a:endParaRPr/>
          </a:p>
        </p:txBody>
      </p:sp>
      <p:sp>
        <p:nvSpPr>
          <p:cNvPr id="418" name="Google Shape;418;p6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如何取用資料和分享資料</a:t>
            </a:r>
            <a:endParaRPr/>
          </a:p>
          <a:p>
            <a:pPr indent="-311150" lvl="0" marL="457200" rtl="0" algn="l">
              <a:spcBef>
                <a:spcPts val="1200"/>
              </a:spcBef>
              <a:spcAft>
                <a:spcPts val="0"/>
              </a:spcAft>
              <a:buSzPts val="1300"/>
              <a:buChar char="●"/>
            </a:pPr>
            <a:r>
              <a:rPr lang="zh-TW"/>
              <a:t>電子醫療病歷 (EMR)</a:t>
            </a:r>
            <a:endParaRPr/>
          </a:p>
          <a:p>
            <a:pPr indent="-311150" lvl="0" marL="457200" rtl="0" algn="l">
              <a:spcBef>
                <a:spcPts val="0"/>
              </a:spcBef>
              <a:spcAft>
                <a:spcPts val="0"/>
              </a:spcAft>
              <a:buSzPts val="1300"/>
              <a:buChar char="●"/>
            </a:pPr>
            <a:r>
              <a:rPr lang="zh-TW"/>
              <a:t>個人健康紀錄 (PHR)</a:t>
            </a:r>
            <a:endParaRPr/>
          </a:p>
        </p:txBody>
      </p:sp>
      <p:pic>
        <p:nvPicPr>
          <p:cNvPr id="419" name="Google Shape;419;p67"/>
          <p:cNvPicPr preferRelativeResize="0"/>
          <p:nvPr/>
        </p:nvPicPr>
        <p:blipFill>
          <a:blip r:embed="rId3">
            <a:alphaModFix/>
          </a:blip>
          <a:stretch>
            <a:fillRect/>
          </a:stretch>
        </p:blipFill>
        <p:spPr>
          <a:xfrm>
            <a:off x="4572000" y="1806688"/>
            <a:ext cx="4644375" cy="2805475"/>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6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區塊鏈在醫療的相關應用</a:t>
            </a:r>
            <a:endParaRPr/>
          </a:p>
        </p:txBody>
      </p:sp>
      <p:sp>
        <p:nvSpPr>
          <p:cNvPr id="425" name="Google Shape;425;p6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sz="1350">
                <a:solidFill>
                  <a:srgbClr val="192930"/>
                </a:solidFill>
                <a:highlight>
                  <a:srgbClr val="FFFFFF"/>
                </a:highlight>
                <a:latin typeface="Arial"/>
                <a:ea typeface="Arial"/>
                <a:cs typeface="Arial"/>
                <a:sym typeface="Arial"/>
              </a:rPr>
              <a:t>傳統電子病歷需要醫事人員卡、健保卡和機器卡等3卡的限制</a:t>
            </a:r>
            <a:endParaRPr sz="1350">
              <a:solidFill>
                <a:srgbClr val="192930"/>
              </a:solidFill>
              <a:highlight>
                <a:srgbClr val="FFFFFF"/>
              </a:highlight>
              <a:latin typeface="Arial"/>
              <a:ea typeface="Arial"/>
              <a:cs typeface="Arial"/>
              <a:sym typeface="Arial"/>
            </a:endParaRPr>
          </a:p>
          <a:p>
            <a:pPr indent="0" lvl="0" marL="0" rtl="0" algn="l">
              <a:spcBef>
                <a:spcPts val="1200"/>
              </a:spcBef>
              <a:spcAft>
                <a:spcPts val="0"/>
              </a:spcAft>
              <a:buNone/>
            </a:pPr>
            <a:r>
              <a:rPr lang="zh-TW" sz="1350">
                <a:solidFill>
                  <a:srgbClr val="192930"/>
                </a:solidFill>
                <a:highlight>
                  <a:srgbClr val="FFFFFF"/>
                </a:highlight>
                <a:latin typeface="Arial"/>
                <a:ea typeface="Arial"/>
                <a:cs typeface="Arial"/>
                <a:sym typeface="Arial"/>
              </a:rPr>
              <a:t>執行定期離島看診服務時，透過代理授權照護資訊App，可即時調閱病患就醫資料</a:t>
            </a:r>
            <a:endParaRPr sz="1350">
              <a:solidFill>
                <a:srgbClr val="192930"/>
              </a:solidFill>
              <a:highlight>
                <a:srgbClr val="FFFFFF"/>
              </a:highlight>
              <a:latin typeface="Arial"/>
              <a:ea typeface="Arial"/>
              <a:cs typeface="Arial"/>
              <a:sym typeface="Arial"/>
            </a:endParaRPr>
          </a:p>
          <a:p>
            <a:pPr indent="0" lvl="0" marL="0" rtl="0" algn="l">
              <a:spcBef>
                <a:spcPts val="1200"/>
              </a:spcBef>
              <a:spcAft>
                <a:spcPts val="0"/>
              </a:spcAft>
              <a:buNone/>
            </a:pPr>
            <a:r>
              <a:rPr lang="zh-TW" sz="1350">
                <a:solidFill>
                  <a:srgbClr val="192930"/>
                </a:solidFill>
                <a:highlight>
                  <a:srgbClr val="FFFFFF"/>
                </a:highlight>
                <a:latin typeface="Arial"/>
                <a:ea typeface="Arial"/>
                <a:cs typeface="Arial"/>
                <a:sym typeface="Arial"/>
              </a:rPr>
              <a:t>隨時修改或終止授權給特定醫療機構和工作人員調閱自己的醫療資料</a:t>
            </a:r>
            <a:endParaRPr sz="1350">
              <a:solidFill>
                <a:srgbClr val="192930"/>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sz="1350">
              <a:solidFill>
                <a:srgbClr val="192930"/>
              </a:solidFill>
              <a:highlight>
                <a:srgbClr val="FFFFFF"/>
              </a:highlight>
              <a:latin typeface="Arial"/>
              <a:ea typeface="Arial"/>
              <a:cs typeface="Arial"/>
              <a:sym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6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北醫 iTpass</a:t>
            </a:r>
            <a:endParaRPr/>
          </a:p>
        </p:txBody>
      </p:sp>
      <p:sp>
        <p:nvSpPr>
          <p:cNvPr id="431" name="Google Shape;431;p6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sz="1050">
                <a:solidFill>
                  <a:srgbClr val="424242"/>
                </a:solidFill>
                <a:highlight>
                  <a:srgbClr val="FFFFFF"/>
                </a:highlight>
                <a:latin typeface="Verdana"/>
                <a:ea typeface="Verdana"/>
                <a:cs typeface="Verdana"/>
                <a:sym typeface="Verdana"/>
              </a:rPr>
              <a:t>智鏈護照</a:t>
            </a:r>
            <a:endParaRPr sz="1050">
              <a:solidFill>
                <a:srgbClr val="424242"/>
              </a:solidFill>
              <a:highlight>
                <a:srgbClr val="FFFFFF"/>
              </a:highlight>
              <a:latin typeface="Verdana"/>
              <a:ea typeface="Verdana"/>
              <a:cs typeface="Verdana"/>
              <a:sym typeface="Verdana"/>
            </a:endParaRPr>
          </a:p>
          <a:p>
            <a:pPr indent="0" lvl="0" marL="0" rtl="0" algn="l">
              <a:spcBef>
                <a:spcPts val="1200"/>
              </a:spcBef>
              <a:spcAft>
                <a:spcPts val="0"/>
              </a:spcAft>
              <a:buNone/>
            </a:pPr>
            <a:r>
              <a:rPr lang="zh-TW" sz="1050">
                <a:solidFill>
                  <a:srgbClr val="424242"/>
                </a:solidFill>
                <a:highlight>
                  <a:srgbClr val="FFFFFF"/>
                </a:highlight>
                <a:latin typeface="Verdana"/>
                <a:ea typeface="Verdana"/>
                <a:cs typeface="Verdana"/>
                <a:sym typeface="Verdana"/>
              </a:rPr>
              <a:t>民眾可於24小時內取得完整病歷摘要、檢查影像等就醫及健檢資訊</a:t>
            </a:r>
            <a:endParaRPr sz="1050">
              <a:solidFill>
                <a:srgbClr val="424242"/>
              </a:solidFill>
              <a:highlight>
                <a:srgbClr val="FFFFFF"/>
              </a:highlight>
              <a:latin typeface="Verdana"/>
              <a:ea typeface="Verdana"/>
              <a:cs typeface="Verdana"/>
              <a:sym typeface="Verdana"/>
            </a:endParaRPr>
          </a:p>
          <a:p>
            <a:pPr indent="0" lvl="0" marL="0" rtl="0" algn="l">
              <a:spcBef>
                <a:spcPts val="1200"/>
              </a:spcBef>
              <a:spcAft>
                <a:spcPts val="0"/>
              </a:spcAft>
              <a:buNone/>
            </a:pPr>
            <a:r>
              <a:rPr lang="zh-TW" sz="1050">
                <a:solidFill>
                  <a:srgbClr val="424242"/>
                </a:solidFill>
                <a:highlight>
                  <a:srgbClr val="FFFFFF"/>
                </a:highlight>
                <a:latin typeface="Verdana"/>
                <a:ea typeface="Verdana"/>
                <a:cs typeface="Verdana"/>
                <a:sym typeface="Verdana"/>
              </a:rPr>
              <a:t>智慧授權給其他醫院及診所醫師瀏覽，機構間轉診無須返院申請病歷</a:t>
            </a:r>
            <a:endParaRPr sz="1050">
              <a:solidFill>
                <a:srgbClr val="424242"/>
              </a:solidFill>
              <a:highlight>
                <a:srgbClr val="FFFFFF"/>
              </a:highlight>
              <a:latin typeface="Verdana"/>
              <a:ea typeface="Verdana"/>
              <a:cs typeface="Verdana"/>
              <a:sym typeface="Verdana"/>
            </a:endParaRPr>
          </a:p>
          <a:p>
            <a:pPr indent="0" lvl="0" marL="0" rtl="0" algn="l">
              <a:spcBef>
                <a:spcPts val="1200"/>
              </a:spcBef>
              <a:spcAft>
                <a:spcPts val="1200"/>
              </a:spcAft>
              <a:buNone/>
            </a:pPr>
            <a:r>
              <a:rPr lang="zh-TW" sz="1050">
                <a:solidFill>
                  <a:srgbClr val="424242"/>
                </a:solidFill>
                <a:highlight>
                  <a:srgbClr val="FFFFFF"/>
                </a:highlight>
                <a:latin typeface="Verdana"/>
                <a:ea typeface="Verdana"/>
                <a:cs typeface="Verdana"/>
                <a:sym typeface="Verdana"/>
              </a:rPr>
              <a:t>可經「智能合約」分享就醫記錄及對象</a:t>
            </a:r>
            <a:endParaRPr sz="1050">
              <a:solidFill>
                <a:srgbClr val="424242"/>
              </a:solidFill>
              <a:highlight>
                <a:srgbClr val="FFFFFF"/>
              </a:highlight>
              <a:latin typeface="Verdana"/>
              <a:ea typeface="Verdana"/>
              <a:cs typeface="Verdana"/>
              <a:sym typeface="Verdana"/>
            </a:endParaRPr>
          </a:p>
        </p:txBody>
      </p:sp>
      <p:pic>
        <p:nvPicPr>
          <p:cNvPr id="432" name="Google Shape;432;p69"/>
          <p:cNvPicPr preferRelativeResize="0"/>
          <p:nvPr/>
        </p:nvPicPr>
        <p:blipFill>
          <a:blip r:embed="rId3">
            <a:alphaModFix/>
          </a:blip>
          <a:stretch>
            <a:fillRect/>
          </a:stretch>
        </p:blipFill>
        <p:spPr>
          <a:xfrm>
            <a:off x="6480648" y="756925"/>
            <a:ext cx="1937499" cy="4193249"/>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7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一定需要使用區塊鏈嗎</a:t>
            </a:r>
            <a:endParaRPr/>
          </a:p>
        </p:txBody>
      </p:sp>
      <p:sp>
        <p:nvSpPr>
          <p:cNvPr id="438" name="Google Shape;438;p7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痛點：各醫院間無法互通資料</a:t>
            </a:r>
            <a:endParaRPr/>
          </a:p>
          <a:p>
            <a:pPr indent="0" lvl="0" marL="0" rtl="0" algn="l">
              <a:spcBef>
                <a:spcPts val="1200"/>
              </a:spcBef>
              <a:spcAft>
                <a:spcPts val="1200"/>
              </a:spcAft>
              <a:buNone/>
            </a:pPr>
            <a:r>
              <a:rPr lang="zh-TW"/>
              <a:t>區塊鏈：慢速度、高價格、低隱私</a:t>
            </a:r>
            <a:endParaRPr/>
          </a:p>
        </p:txBody>
      </p:sp>
      <p:pic>
        <p:nvPicPr>
          <p:cNvPr id="439" name="Google Shape;439;p70"/>
          <p:cNvPicPr preferRelativeResize="0"/>
          <p:nvPr/>
        </p:nvPicPr>
        <p:blipFill>
          <a:blip r:embed="rId3">
            <a:alphaModFix/>
          </a:blip>
          <a:stretch>
            <a:fillRect/>
          </a:stretch>
        </p:blipFill>
        <p:spPr>
          <a:xfrm>
            <a:off x="4041525" y="1772024"/>
            <a:ext cx="4928250" cy="287480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7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同態加密</a:t>
            </a:r>
            <a:endParaRPr/>
          </a:p>
        </p:txBody>
      </p:sp>
      <p:sp>
        <p:nvSpPr>
          <p:cNvPr id="445" name="Google Shape;445;p7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x = 3 -&gt; </a:t>
            </a:r>
            <a:r>
              <a:rPr lang="zh-TW"/>
              <a:t>舒張壓</a:t>
            </a:r>
            <a:endParaRPr/>
          </a:p>
          <a:p>
            <a:pPr indent="0" lvl="0" marL="0" rtl="0" algn="l">
              <a:spcBef>
                <a:spcPts val="1200"/>
              </a:spcBef>
              <a:spcAft>
                <a:spcPts val="0"/>
              </a:spcAft>
              <a:buNone/>
            </a:pPr>
            <a:r>
              <a:rPr lang="zh-TW"/>
              <a:t>y = 5 -&gt; </a:t>
            </a:r>
            <a:r>
              <a:rPr lang="zh-TW"/>
              <a:t>收縮壓</a:t>
            </a:r>
            <a:endParaRPr/>
          </a:p>
          <a:p>
            <a:pPr indent="0" lvl="0" marL="0" rtl="0" algn="l">
              <a:spcBef>
                <a:spcPts val="1200"/>
              </a:spcBef>
              <a:spcAft>
                <a:spcPts val="0"/>
              </a:spcAft>
              <a:buNone/>
            </a:pPr>
            <a:r>
              <a:rPr lang="zh-TW"/>
              <a:t>f(x) = x + 7 -&gt; </a:t>
            </a:r>
            <a:r>
              <a:rPr lang="zh-TW"/>
              <a:t>某些操作</a:t>
            </a:r>
            <a:endParaRPr/>
          </a:p>
          <a:p>
            <a:pPr indent="0" lvl="0" marL="0" rtl="0" algn="l">
              <a:spcBef>
                <a:spcPts val="1200"/>
              </a:spcBef>
              <a:spcAft>
                <a:spcPts val="0"/>
              </a:spcAft>
              <a:buNone/>
            </a:pPr>
            <a:r>
              <a:rPr lang="zh-TW"/>
              <a:t>f(x+y) = f(x) + f(y) = 10 + 12 = 22</a:t>
            </a:r>
            <a:endParaRPr/>
          </a:p>
          <a:p>
            <a:pPr indent="0" lvl="0" marL="0" rtl="0" algn="l">
              <a:spcBef>
                <a:spcPts val="1200"/>
              </a:spcBef>
              <a:spcAft>
                <a:spcPts val="1200"/>
              </a:spcAft>
              <a:buNone/>
            </a:pPr>
            <a:r>
              <a:t/>
            </a:r>
            <a:endParaRPr/>
          </a:p>
        </p:txBody>
      </p:sp>
      <p:pic>
        <p:nvPicPr>
          <p:cNvPr id="446" name="Google Shape;446;p71"/>
          <p:cNvPicPr preferRelativeResize="0"/>
          <p:nvPr/>
        </p:nvPicPr>
        <p:blipFill>
          <a:blip r:embed="rId3">
            <a:alphaModFix/>
          </a:blip>
          <a:stretch>
            <a:fillRect/>
          </a:stretch>
        </p:blipFill>
        <p:spPr>
          <a:xfrm>
            <a:off x="3666350" y="1686801"/>
            <a:ext cx="5254701" cy="3045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Cryptographic splitting</a:t>
            </a:r>
            <a:endParaRPr/>
          </a:p>
        </p:txBody>
      </p:sp>
      <p:sp>
        <p:nvSpPr>
          <p:cNvPr id="116" name="Google Shape;116;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a technique for securing data over a computer network</a:t>
            </a:r>
            <a:endParaRPr/>
          </a:p>
          <a:p>
            <a:pPr indent="-311150" lvl="0" marL="457200" rtl="0" algn="l">
              <a:spcBef>
                <a:spcPts val="0"/>
              </a:spcBef>
              <a:spcAft>
                <a:spcPts val="0"/>
              </a:spcAft>
              <a:buSzPts val="1300"/>
              <a:buChar char="-"/>
            </a:pPr>
            <a:r>
              <a:rPr lang="zh-TW"/>
              <a:t>Steps</a:t>
            </a:r>
            <a:endParaRPr/>
          </a:p>
          <a:p>
            <a:pPr indent="-298450" lvl="1" marL="914400" rtl="0" algn="l">
              <a:spcBef>
                <a:spcPts val="0"/>
              </a:spcBef>
              <a:spcAft>
                <a:spcPts val="0"/>
              </a:spcAft>
              <a:buSzPts val="1100"/>
              <a:buChar char="-"/>
            </a:pPr>
            <a:r>
              <a:rPr lang="zh-TW"/>
              <a:t>encrypting data</a:t>
            </a:r>
            <a:endParaRPr/>
          </a:p>
          <a:p>
            <a:pPr indent="-298450" lvl="1" marL="914400" rtl="0" algn="l">
              <a:spcBef>
                <a:spcPts val="0"/>
              </a:spcBef>
              <a:spcAft>
                <a:spcPts val="0"/>
              </a:spcAft>
              <a:buSzPts val="1100"/>
              <a:buChar char="-"/>
            </a:pPr>
            <a:r>
              <a:rPr lang="zh-TW"/>
              <a:t>splitting the encrypted data into smaller data units</a:t>
            </a:r>
            <a:endParaRPr/>
          </a:p>
          <a:p>
            <a:pPr indent="-298450" lvl="1" marL="914400" rtl="0" algn="l">
              <a:spcBef>
                <a:spcPts val="0"/>
              </a:spcBef>
              <a:spcAft>
                <a:spcPts val="0"/>
              </a:spcAft>
              <a:buSzPts val="1100"/>
              <a:buChar char="-"/>
            </a:pPr>
            <a:r>
              <a:rPr lang="zh-TW"/>
              <a:t>distributing those smaller units to different storage locations</a:t>
            </a:r>
            <a:endParaRPr/>
          </a:p>
          <a:p>
            <a:pPr indent="-298450" lvl="1" marL="914400" rtl="0" algn="l">
              <a:spcBef>
                <a:spcPts val="0"/>
              </a:spcBef>
              <a:spcAft>
                <a:spcPts val="0"/>
              </a:spcAft>
              <a:buSzPts val="1100"/>
              <a:buChar char="-"/>
            </a:pPr>
            <a:r>
              <a:rPr lang="zh-TW"/>
              <a:t>and then further encrypting the data at its new location.</a:t>
            </a:r>
            <a:endParaRPr sz="1300"/>
          </a:p>
          <a:p>
            <a:pPr indent="-311150" lvl="0" marL="457200" rtl="0" algn="l">
              <a:spcBef>
                <a:spcPts val="0"/>
              </a:spcBef>
              <a:spcAft>
                <a:spcPts val="0"/>
              </a:spcAft>
              <a:buSzPts val="1300"/>
              <a:buChar char="-"/>
            </a:pPr>
            <a:r>
              <a:rPr lang="zh-TW"/>
              <a:t>With this process, the data is protected from security breaches, because even if an intruder is able to retrieve and decrypt one data unit, the information would be useless </a:t>
            </a:r>
            <a:r>
              <a:rPr b="1" lang="zh-TW"/>
              <a:t>unless it can be combined with decrypted data units from the other locations</a:t>
            </a:r>
            <a:r>
              <a:rPr lang="zh-TW"/>
              <a:t>.</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7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同態加密</a:t>
            </a:r>
            <a:endParaRPr/>
          </a:p>
        </p:txBody>
      </p:sp>
      <p:sp>
        <p:nvSpPr>
          <p:cNvPr id="452" name="Google Shape;452;p7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雲端運算</a:t>
            </a:r>
            <a:endParaRPr/>
          </a:p>
          <a:p>
            <a:pPr indent="0" lvl="0" marL="0" rtl="0" algn="l">
              <a:spcBef>
                <a:spcPts val="1200"/>
              </a:spcBef>
              <a:spcAft>
                <a:spcPts val="1200"/>
              </a:spcAft>
              <a:buNone/>
            </a:pPr>
            <a:r>
              <a:rPr lang="zh-TW"/>
              <a:t>機器學習</a:t>
            </a:r>
            <a:endParaRPr/>
          </a:p>
        </p:txBody>
      </p:sp>
      <p:pic>
        <p:nvPicPr>
          <p:cNvPr id="453" name="Google Shape;453;p72"/>
          <p:cNvPicPr preferRelativeResize="0"/>
          <p:nvPr/>
        </p:nvPicPr>
        <p:blipFill>
          <a:blip r:embed="rId3">
            <a:alphaModFix/>
          </a:blip>
          <a:stretch>
            <a:fillRect/>
          </a:stretch>
        </p:blipFill>
        <p:spPr>
          <a:xfrm>
            <a:off x="3980675" y="1834149"/>
            <a:ext cx="5081424" cy="275055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7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Reference</a:t>
            </a:r>
            <a:endParaRPr/>
          </a:p>
        </p:txBody>
      </p:sp>
      <p:sp>
        <p:nvSpPr>
          <p:cNvPr id="459" name="Google Shape;459;p7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zh-TW" u="sng">
                <a:solidFill>
                  <a:schemeClr val="hlink"/>
                </a:solidFill>
                <a:hlinkClick r:id="rId3"/>
              </a:rPr>
              <a:t>同態加密(Part 1 簡介)</a:t>
            </a:r>
            <a:endParaRPr/>
          </a:p>
          <a:p>
            <a:pPr indent="-311150" lvl="0" marL="457200" rtl="0" algn="l">
              <a:spcBef>
                <a:spcPts val="0"/>
              </a:spcBef>
              <a:spcAft>
                <a:spcPts val="0"/>
              </a:spcAft>
              <a:buSzPts val="1300"/>
              <a:buAutoNum type="arabicPeriod"/>
            </a:pPr>
            <a:r>
              <a:rPr lang="zh-TW" u="sng">
                <a:solidFill>
                  <a:schemeClr val="hlink"/>
                </a:solidFill>
                <a:hlinkClick r:id="rId4"/>
              </a:rPr>
              <a:t>北醫 iTpass</a:t>
            </a:r>
            <a:endParaRPr/>
          </a:p>
          <a:p>
            <a:pPr indent="-311150" lvl="0" marL="457200" rtl="0" algn="l">
              <a:spcBef>
                <a:spcPts val="0"/>
              </a:spcBef>
              <a:spcAft>
                <a:spcPts val="0"/>
              </a:spcAft>
              <a:buSzPts val="1300"/>
              <a:buAutoNum type="arabicPeriod"/>
            </a:pPr>
            <a:r>
              <a:rPr lang="zh-TW" u="sng">
                <a:solidFill>
                  <a:schemeClr val="hlink"/>
                </a:solidFill>
                <a:hlinkClick r:id="rId5"/>
              </a:rPr>
              <a:t>北醫區塊鏈應用</a:t>
            </a:r>
            <a:endParaRPr/>
          </a:p>
          <a:p>
            <a:pPr indent="-311150" lvl="0" marL="457200" rtl="0" algn="l">
              <a:spcBef>
                <a:spcPts val="0"/>
              </a:spcBef>
              <a:spcAft>
                <a:spcPts val="0"/>
              </a:spcAft>
              <a:buSzPts val="1300"/>
              <a:buAutoNum type="arabicPeriod"/>
            </a:pPr>
            <a:r>
              <a:rPr lang="zh-TW" u="sng">
                <a:solidFill>
                  <a:schemeClr val="hlink"/>
                </a:solidFill>
                <a:hlinkClick r:id="rId6"/>
              </a:rPr>
              <a:t>區塊鏈應用</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74"/>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a:t>區塊鍊 + 零知識驗證</a:t>
            </a:r>
            <a:endParaRPr/>
          </a:p>
          <a:p>
            <a:pPr indent="0" lvl="0" marL="0" rtl="0" algn="l">
              <a:spcBef>
                <a:spcPts val="0"/>
              </a:spcBef>
              <a:spcAft>
                <a:spcPts val="0"/>
              </a:spcAft>
              <a:buNone/>
            </a:pPr>
            <a:r>
              <a:t/>
            </a:r>
            <a:endParaRPr sz="1600"/>
          </a:p>
          <a:p>
            <a:pPr indent="0" lvl="0" marL="0" rtl="0" algn="l">
              <a:spcBef>
                <a:spcPts val="0"/>
              </a:spcBef>
              <a:spcAft>
                <a:spcPts val="0"/>
              </a:spcAft>
              <a:buNone/>
            </a:pPr>
            <a:r>
              <a:rPr lang="zh-TW" sz="1600"/>
              <a:t>霍芷媛</a:t>
            </a:r>
            <a:endParaRPr sz="16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7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Homomorphic Encryption (HE)</a:t>
            </a:r>
            <a:endParaRPr/>
          </a:p>
        </p:txBody>
      </p:sp>
      <p:sp>
        <p:nvSpPr>
          <p:cNvPr id="470" name="Google Shape;470;p7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471" name="Google Shape;471;p75"/>
          <p:cNvPicPr preferRelativeResize="0"/>
          <p:nvPr/>
        </p:nvPicPr>
        <p:blipFill>
          <a:blip r:embed="rId3">
            <a:alphaModFix/>
          </a:blip>
          <a:stretch>
            <a:fillRect/>
          </a:stretch>
        </p:blipFill>
        <p:spPr>
          <a:xfrm>
            <a:off x="455950" y="2125250"/>
            <a:ext cx="8232102" cy="301825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7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477" name="Google Shape;477;p7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478" name="Google Shape;478;p76"/>
          <p:cNvPicPr preferRelativeResize="0"/>
          <p:nvPr/>
        </p:nvPicPr>
        <p:blipFill>
          <a:blip r:embed="rId3">
            <a:alphaModFix/>
          </a:blip>
          <a:stretch>
            <a:fillRect/>
          </a:stretch>
        </p:blipFill>
        <p:spPr>
          <a:xfrm>
            <a:off x="0" y="100459"/>
            <a:ext cx="9144003" cy="4942583"/>
          </a:xfrm>
          <a:prstGeom prst="rect">
            <a:avLst/>
          </a:prstGeom>
          <a:noFill/>
          <a:ln cap="flat" cmpd="sng" w="9525">
            <a:solidFill>
              <a:schemeClr val="lt1"/>
            </a:solidFill>
            <a:prstDash val="solid"/>
            <a:round/>
            <a:headEnd len="sm" w="sm" type="none"/>
            <a:tailEnd len="sm" w="sm" type="none"/>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7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0"/>
              </a:spcAft>
              <a:buNone/>
            </a:pPr>
            <a:r>
              <a:rPr lang="zh-TW" sz="2300">
                <a:solidFill>
                  <a:srgbClr val="505050"/>
                </a:solidFill>
                <a:latin typeface="Georgia"/>
                <a:ea typeface="Georgia"/>
                <a:cs typeface="Georgia"/>
                <a:sym typeface="Georgia"/>
              </a:rPr>
              <a:t>Multi-biometric template protection based on Homomorphic Encryption</a:t>
            </a:r>
            <a:endParaRPr sz="2300">
              <a:solidFill>
                <a:srgbClr val="505050"/>
              </a:solidFill>
              <a:latin typeface="Georgia"/>
              <a:ea typeface="Georgia"/>
              <a:cs typeface="Georgia"/>
              <a:sym typeface="Georgia"/>
            </a:endParaRPr>
          </a:p>
          <a:p>
            <a:pPr indent="0" lvl="0" marL="0" rtl="0" algn="l">
              <a:spcBef>
                <a:spcPts val="600"/>
              </a:spcBef>
              <a:spcAft>
                <a:spcPts val="0"/>
              </a:spcAft>
              <a:buNone/>
            </a:pPr>
            <a:r>
              <a:t/>
            </a:r>
            <a:endParaRPr/>
          </a:p>
        </p:txBody>
      </p:sp>
      <p:sp>
        <p:nvSpPr>
          <p:cNvPr id="484" name="Google Shape;484;p7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zh-TW" u="sng">
                <a:solidFill>
                  <a:schemeClr val="hlink"/>
                </a:solidFill>
                <a:hlinkClick r:id="rId3"/>
              </a:rPr>
              <a:t>https://www.sciencedirect.com/science/article/pii/S0031320317300249</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zh-TW"/>
              <a:t>*</a:t>
            </a:r>
            <a:r>
              <a:rPr lang="zh-TW" sz="1100" u="sng">
                <a:solidFill>
                  <a:srgbClr val="1155CC"/>
                </a:solidFill>
                <a:latin typeface="Arial"/>
                <a:ea typeface="Arial"/>
                <a:cs typeface="Arial"/>
                <a:sym typeface="Arial"/>
                <a:hlinkClick r:id="rId4">
                  <a:extLst>
                    <a:ext uri="{A12FA001-AC4F-418D-AE19-62706E023703}">
                      <ahyp:hlinkClr val="tx"/>
                    </a:ext>
                  </a:extLst>
                </a:hlinkClick>
              </a:rPr>
              <a:t>https://www.sciencedirect.com/science/article/abs/pii/S0045790620307746</a:t>
            </a:r>
            <a:r>
              <a:rPr lang="zh-TW" sz="1100">
                <a:solidFill>
                  <a:srgbClr val="000000"/>
                </a:solidFill>
                <a:latin typeface="Arial"/>
                <a:ea typeface="Arial"/>
                <a:cs typeface="Arial"/>
                <a:sym typeface="Arial"/>
              </a:rPr>
              <a:t> iris authentication and FHE</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7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zh-TW" sz="2300">
                <a:solidFill>
                  <a:srgbClr val="333333"/>
                </a:solidFill>
                <a:highlight>
                  <a:srgbClr val="FFFFFF"/>
                </a:highlight>
                <a:latin typeface="Arial"/>
                <a:ea typeface="Arial"/>
                <a:cs typeface="Arial"/>
                <a:sym typeface="Arial"/>
              </a:rPr>
              <a:t>Sensitivity and Positive Prediction of Secured Electrocardiograph (ECG) Transmission using Fully Homomorphic Encryption Technique (FHE)</a:t>
            </a:r>
            <a:endParaRPr sz="2300">
              <a:solidFill>
                <a:srgbClr val="333333"/>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490" name="Google Shape;490;p78"/>
          <p:cNvSpPr txBox="1"/>
          <p:nvPr>
            <p:ph idx="1" type="body"/>
          </p:nvPr>
        </p:nvSpPr>
        <p:spPr>
          <a:xfrm>
            <a:off x="729450" y="220182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zh-TW" sz="1100" u="sng">
                <a:solidFill>
                  <a:srgbClr val="1155CC"/>
                </a:solidFill>
                <a:latin typeface="Arial"/>
                <a:ea typeface="Arial"/>
                <a:cs typeface="Arial"/>
                <a:sym typeface="Arial"/>
                <a:hlinkClick r:id="rId3">
                  <a:extLst>
                    <a:ext uri="{A12FA001-AC4F-418D-AE19-62706E023703}">
                      <ahyp:hlinkClr val="tx"/>
                    </a:ext>
                  </a:extLst>
                </a:hlinkClick>
              </a:rPr>
              <a:t>https://ieeexplore.ieee.org/abstract/document/9398792</a:t>
            </a:r>
            <a:r>
              <a:rPr lang="zh-TW" sz="1100">
                <a:solidFill>
                  <a:srgbClr val="000000"/>
                </a:solidFill>
                <a:latin typeface="Arial"/>
                <a:ea typeface="Arial"/>
                <a:cs typeface="Arial"/>
                <a:sym typeface="Arial"/>
              </a:rPr>
              <a:t>  </a:t>
            </a:r>
            <a:endParaRPr/>
          </a:p>
          <a:p>
            <a:pPr indent="0" lvl="0" marL="0" rtl="0" algn="l">
              <a:spcBef>
                <a:spcPts val="0"/>
              </a:spcBef>
              <a:spcAft>
                <a:spcPts val="1200"/>
              </a:spcAft>
              <a:buNone/>
            </a:pPr>
            <a:r>
              <a:rPr lang="zh-TW"/>
              <a:t>database: </a:t>
            </a:r>
            <a:r>
              <a:rPr lang="zh-TW" u="sng">
                <a:solidFill>
                  <a:schemeClr val="hlink"/>
                </a:solidFill>
                <a:hlinkClick r:id="rId4"/>
              </a:rPr>
              <a:t>https://physionet.org/content/mitdb/1.0.0/</a:t>
            </a:r>
            <a:r>
              <a:rPr lang="zh-TW"/>
              <a:t> </a:t>
            </a:r>
            <a:endParaRPr/>
          </a:p>
        </p:txBody>
      </p:sp>
      <p:pic>
        <p:nvPicPr>
          <p:cNvPr id="491" name="Google Shape;491;p78"/>
          <p:cNvPicPr preferRelativeResize="0"/>
          <p:nvPr/>
        </p:nvPicPr>
        <p:blipFill rotWithShape="1">
          <a:blip r:embed="rId5">
            <a:alphaModFix/>
          </a:blip>
          <a:srcRect b="22912" l="12497" r="27243" t="17325"/>
          <a:stretch/>
        </p:blipFill>
        <p:spPr>
          <a:xfrm>
            <a:off x="3944725" y="2941163"/>
            <a:ext cx="3383398" cy="2097149"/>
          </a:xfrm>
          <a:prstGeom prst="rect">
            <a:avLst/>
          </a:prstGeom>
          <a:noFill/>
          <a:ln>
            <a:noFill/>
          </a:ln>
        </p:spPr>
      </p:pic>
      <p:pic>
        <p:nvPicPr>
          <p:cNvPr id="492" name="Google Shape;492;p78"/>
          <p:cNvPicPr preferRelativeResize="0"/>
          <p:nvPr/>
        </p:nvPicPr>
        <p:blipFill rotWithShape="1">
          <a:blip r:embed="rId6">
            <a:alphaModFix/>
          </a:blip>
          <a:srcRect b="21515" l="11381" r="25981" t="17326"/>
          <a:stretch/>
        </p:blipFill>
        <p:spPr>
          <a:xfrm>
            <a:off x="327850" y="2979422"/>
            <a:ext cx="3311350" cy="2020624"/>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7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498" name="Google Shape;498;p7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499" name="Google Shape;499;p79"/>
          <p:cNvPicPr preferRelativeResize="0"/>
          <p:nvPr/>
        </p:nvPicPr>
        <p:blipFill>
          <a:blip r:embed="rId3">
            <a:alphaModFix/>
          </a:blip>
          <a:stretch>
            <a:fillRect/>
          </a:stretch>
        </p:blipFill>
        <p:spPr>
          <a:xfrm>
            <a:off x="235650" y="983625"/>
            <a:ext cx="5817923" cy="3668074"/>
          </a:xfrm>
          <a:prstGeom prst="rect">
            <a:avLst/>
          </a:prstGeom>
          <a:noFill/>
          <a:ln>
            <a:noFill/>
          </a:ln>
        </p:spPr>
      </p:pic>
      <p:pic>
        <p:nvPicPr>
          <p:cNvPr id="500" name="Google Shape;500;p79"/>
          <p:cNvPicPr preferRelativeResize="0"/>
          <p:nvPr/>
        </p:nvPicPr>
        <p:blipFill>
          <a:blip r:embed="rId4">
            <a:alphaModFix/>
          </a:blip>
          <a:stretch>
            <a:fillRect/>
          </a:stretch>
        </p:blipFill>
        <p:spPr>
          <a:xfrm>
            <a:off x="235650" y="983625"/>
            <a:ext cx="5817923" cy="3668074"/>
          </a:xfrm>
          <a:prstGeom prst="rect">
            <a:avLst/>
          </a:prstGeom>
          <a:noFill/>
          <a:ln>
            <a:noFill/>
          </a:ln>
        </p:spPr>
      </p:pic>
      <p:pic>
        <p:nvPicPr>
          <p:cNvPr id="501" name="Google Shape;501;p79"/>
          <p:cNvPicPr preferRelativeResize="0"/>
          <p:nvPr/>
        </p:nvPicPr>
        <p:blipFill rotWithShape="1">
          <a:blip r:embed="rId3">
            <a:alphaModFix/>
          </a:blip>
          <a:srcRect b="18124" l="11626" r="25254" t="45222"/>
          <a:stretch/>
        </p:blipFill>
        <p:spPr>
          <a:xfrm>
            <a:off x="4012375" y="2571750"/>
            <a:ext cx="4405775" cy="159895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8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REFERENCE</a:t>
            </a:r>
            <a:endParaRPr/>
          </a:p>
        </p:txBody>
      </p:sp>
      <p:sp>
        <p:nvSpPr>
          <p:cNvPr id="507" name="Google Shape;507;p8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zh-TW" sz="1100" u="sng">
                <a:solidFill>
                  <a:srgbClr val="1155CC"/>
                </a:solidFill>
                <a:latin typeface="Arial"/>
                <a:ea typeface="Arial"/>
                <a:cs typeface="Arial"/>
                <a:sym typeface="Arial"/>
                <a:hlinkClick r:id="rId3">
                  <a:extLst>
                    <a:ext uri="{A12FA001-AC4F-418D-AE19-62706E023703}">
                      <ahyp:hlinkClr val="tx"/>
                    </a:ext>
                  </a:extLst>
                </a:hlinkClick>
              </a:rPr>
              <a:t>https://www.healthcare.digital/single-post/fully-homomorphic-encryption-the-next-big-thing-for-healthcare-data</a:t>
            </a:r>
            <a:r>
              <a:rPr lang="zh-TW" sz="1100">
                <a:solidFill>
                  <a:srgbClr val="000000"/>
                </a:solidFill>
                <a:latin typeface="Arial"/>
                <a:ea typeface="Arial"/>
                <a:cs typeface="Arial"/>
                <a:sym typeface="Arial"/>
              </a:rPr>
              <a:t> example case and video about it</a:t>
            </a:r>
            <a:endParaRPr sz="1100">
              <a:solidFill>
                <a:srgbClr val="000000"/>
              </a:solidFill>
              <a:latin typeface="Arial"/>
              <a:ea typeface="Arial"/>
              <a:cs typeface="Arial"/>
              <a:sym typeface="Arial"/>
            </a:endParaRPr>
          </a:p>
          <a:p>
            <a:pPr indent="0" lvl="0" marL="0" rtl="0" algn="l">
              <a:spcBef>
                <a:spcPts val="0"/>
              </a:spcBef>
              <a:spcAft>
                <a:spcPts val="0"/>
              </a:spcAft>
              <a:buNone/>
            </a:pPr>
            <a:r>
              <a:rPr lang="zh-TW" sz="1100" u="sng">
                <a:solidFill>
                  <a:srgbClr val="1155CC"/>
                </a:solidFill>
                <a:latin typeface="Arial"/>
                <a:ea typeface="Arial"/>
                <a:cs typeface="Arial"/>
                <a:sym typeface="Arial"/>
                <a:hlinkClick r:id="rId4">
                  <a:extLst>
                    <a:ext uri="{A12FA001-AC4F-418D-AE19-62706E023703}">
                      <ahyp:hlinkClr val="tx"/>
                    </a:ext>
                  </a:extLst>
                </a:hlinkClick>
              </a:rPr>
              <a:t>https://www.sciencedirect.com/science/article/abs/pii/S0045790620307746</a:t>
            </a:r>
            <a:r>
              <a:rPr lang="zh-TW" sz="1100">
                <a:solidFill>
                  <a:srgbClr val="000000"/>
                </a:solidFill>
                <a:latin typeface="Arial"/>
                <a:ea typeface="Arial"/>
                <a:cs typeface="Arial"/>
                <a:sym typeface="Arial"/>
              </a:rPr>
              <a:t> iris authentication and FHE</a:t>
            </a:r>
            <a:endParaRPr sz="1100">
              <a:solidFill>
                <a:srgbClr val="000000"/>
              </a:solidFill>
              <a:latin typeface="Arial"/>
              <a:ea typeface="Arial"/>
              <a:cs typeface="Arial"/>
              <a:sym typeface="Arial"/>
            </a:endParaRPr>
          </a:p>
          <a:p>
            <a:pPr indent="0" lvl="0" marL="0" rtl="0" algn="l">
              <a:spcBef>
                <a:spcPts val="0"/>
              </a:spcBef>
              <a:spcAft>
                <a:spcPts val="0"/>
              </a:spcAft>
              <a:buNone/>
            </a:pPr>
            <a:r>
              <a:rPr lang="zh-TW" sz="1100" u="sng">
                <a:solidFill>
                  <a:srgbClr val="1155CC"/>
                </a:solidFill>
                <a:latin typeface="Arial"/>
                <a:ea typeface="Arial"/>
                <a:cs typeface="Arial"/>
                <a:sym typeface="Arial"/>
                <a:hlinkClick r:id="rId5">
                  <a:extLst>
                    <a:ext uri="{A12FA001-AC4F-418D-AE19-62706E023703}">
                      <ahyp:hlinkClr val="tx"/>
                    </a:ext>
                  </a:extLst>
                </a:hlinkClick>
              </a:rPr>
              <a:t>https://ieeexplore.ieee.org/abstract/document/9398792</a:t>
            </a:r>
            <a:r>
              <a:rPr lang="zh-TW" sz="1100">
                <a:solidFill>
                  <a:srgbClr val="000000"/>
                </a:solidFill>
                <a:latin typeface="Arial"/>
                <a:ea typeface="Arial"/>
                <a:cs typeface="Arial"/>
                <a:sym typeface="Arial"/>
              </a:rPr>
              <a:t> ECG signal and telemedicine and FHE</a:t>
            </a:r>
            <a:endParaRPr sz="1100">
              <a:solidFill>
                <a:srgbClr val="000000"/>
              </a:solidFill>
              <a:latin typeface="Arial"/>
              <a:ea typeface="Arial"/>
              <a:cs typeface="Arial"/>
              <a:sym typeface="Arial"/>
            </a:endParaRPr>
          </a:p>
          <a:p>
            <a:pPr indent="0" lvl="0" marL="0" rtl="0" algn="l">
              <a:spcBef>
                <a:spcPts val="0"/>
              </a:spcBef>
              <a:spcAft>
                <a:spcPts val="0"/>
              </a:spcAft>
              <a:buNone/>
            </a:pPr>
            <a:r>
              <a:rPr lang="zh-TW" sz="1100" u="sng">
                <a:solidFill>
                  <a:srgbClr val="1155CC"/>
                </a:solidFill>
                <a:latin typeface="Arial"/>
                <a:ea typeface="Arial"/>
                <a:cs typeface="Arial"/>
                <a:sym typeface="Arial"/>
                <a:hlinkClick r:id="rId6">
                  <a:extLst>
                    <a:ext uri="{A12FA001-AC4F-418D-AE19-62706E023703}">
                      <ahyp:hlinkClr val="tx"/>
                    </a:ext>
                  </a:extLst>
                </a:hlinkClick>
              </a:rPr>
              <a:t>https://link.springer.com/chapter/10.1007/978-981-13-7082-3_32</a:t>
            </a:r>
            <a:r>
              <a:rPr lang="zh-TW" sz="1100">
                <a:solidFill>
                  <a:srgbClr val="000000"/>
                </a:solidFill>
                <a:latin typeface="Arial"/>
                <a:ea typeface="Arial"/>
                <a:cs typeface="Arial"/>
                <a:sym typeface="Arial"/>
              </a:rPr>
              <a:t> FHE enhance security of data</a:t>
            </a:r>
            <a:endParaRPr sz="1100">
              <a:solidFill>
                <a:srgbClr val="000000"/>
              </a:solidFill>
              <a:latin typeface="Arial"/>
              <a:ea typeface="Arial"/>
              <a:cs typeface="Arial"/>
              <a:sym typeface="Arial"/>
            </a:endParaRPr>
          </a:p>
          <a:p>
            <a:pPr indent="0" lvl="0" marL="0" rtl="0" algn="l">
              <a:spcBef>
                <a:spcPts val="0"/>
              </a:spcBef>
              <a:spcAft>
                <a:spcPts val="0"/>
              </a:spcAft>
              <a:buNone/>
            </a:pPr>
            <a:r>
              <a:rPr lang="zh-TW" sz="1100" u="sng">
                <a:solidFill>
                  <a:srgbClr val="1155CC"/>
                </a:solidFill>
                <a:latin typeface="Arial"/>
                <a:ea typeface="Arial"/>
                <a:cs typeface="Arial"/>
                <a:sym typeface="Arial"/>
                <a:hlinkClick r:id="rId7">
                  <a:extLst>
                    <a:ext uri="{A12FA001-AC4F-418D-AE19-62706E023703}">
                      <ahyp:hlinkClr val="tx"/>
                    </a:ext>
                  </a:extLst>
                </a:hlinkClick>
              </a:rPr>
              <a:t>https://ieeexplore.ieee.org/abstract/document/9523794</a:t>
            </a:r>
            <a:r>
              <a:rPr lang="zh-TW" sz="1100">
                <a:solidFill>
                  <a:srgbClr val="000000"/>
                </a:solidFill>
                <a:latin typeface="Arial"/>
                <a:ea typeface="Arial"/>
                <a:cs typeface="Arial"/>
                <a:sym typeface="Arial"/>
              </a:rPr>
              <a:t> blockchain and vehicle systema and FHE</a:t>
            </a:r>
            <a:endParaRPr sz="1100">
              <a:solidFill>
                <a:srgbClr val="000000"/>
              </a:solidFill>
              <a:latin typeface="Arial"/>
              <a:ea typeface="Arial"/>
              <a:cs typeface="Arial"/>
              <a:sym typeface="Arial"/>
            </a:endParaRPr>
          </a:p>
          <a:p>
            <a:pPr indent="0" lvl="0" marL="0" rtl="0" algn="l">
              <a:spcBef>
                <a:spcPts val="0"/>
              </a:spcBef>
              <a:spcAft>
                <a:spcPts val="0"/>
              </a:spcAft>
              <a:buNone/>
            </a:pPr>
            <a:r>
              <a:rPr lang="zh-TW" u="sng">
                <a:solidFill>
                  <a:schemeClr val="accent5"/>
                </a:solidFill>
                <a:hlinkClick r:id="rId8">
                  <a:extLst>
                    <a:ext uri="{A12FA001-AC4F-418D-AE19-62706E023703}">
                      <ahyp:hlinkClr val="tx"/>
                    </a:ext>
                  </a:extLst>
                </a:hlinkClick>
              </a:rPr>
              <a:t>https://eprint.iacr.org/2019/1113.pdf</a:t>
            </a:r>
            <a:r>
              <a:rPr lang="zh-TW"/>
              <a:t>  Towards a Homomorphic Machine Learning Big Data Pipeline for the Financial Services Sector </a:t>
            </a:r>
            <a:endParaRPr/>
          </a:p>
          <a:p>
            <a:pPr indent="0" lvl="0" marL="0" rtl="0" algn="l">
              <a:spcBef>
                <a:spcPts val="1200"/>
              </a:spcBef>
              <a:spcAft>
                <a:spcPts val="0"/>
              </a:spcAft>
              <a:buNone/>
            </a:pPr>
            <a:r>
              <a:rPr lang="zh-TW" u="sng">
                <a:solidFill>
                  <a:schemeClr val="accent5"/>
                </a:solidFill>
                <a:hlinkClick r:id="rId9">
                  <a:extLst>
                    <a:ext uri="{A12FA001-AC4F-418D-AE19-62706E023703}">
                      <ahyp:hlinkClr val="tx"/>
                    </a:ext>
                  </a:extLst>
                </a:hlinkClick>
              </a:rPr>
              <a:t>https://www.sciencedirect.com/science/article/pii/S240547122100288X</a:t>
            </a:r>
            <a:r>
              <a:rPr lang="zh-TW"/>
              <a:t>  </a:t>
            </a:r>
            <a:endParaRPr/>
          </a:p>
          <a:p>
            <a:pPr indent="0" lvl="0" marL="0" rtl="0" algn="l">
              <a:spcBef>
                <a:spcPts val="2400"/>
              </a:spcBef>
              <a:spcAft>
                <a:spcPts val="600"/>
              </a:spcAft>
              <a:buNone/>
            </a:pPr>
            <a:r>
              <a:rPr lang="zh-TW" sz="1800">
                <a:solidFill>
                  <a:srgbClr val="505050"/>
                </a:solidFill>
                <a:latin typeface="Georgia"/>
                <a:ea typeface="Georgia"/>
                <a:cs typeface="Georgia"/>
                <a:sym typeface="Georgia"/>
              </a:rPr>
              <a:t>Ultrafast homomorphic encryption models enable secure outsourcing of genotype imputation</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8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Reference</a:t>
            </a:r>
            <a:endParaRPr/>
          </a:p>
        </p:txBody>
      </p:sp>
      <p:sp>
        <p:nvSpPr>
          <p:cNvPr id="513" name="Google Shape;513;p81"/>
          <p:cNvSpPr txBox="1"/>
          <p:nvPr>
            <p:ph idx="1" type="body"/>
          </p:nvPr>
        </p:nvSpPr>
        <p:spPr>
          <a:xfrm>
            <a:off x="586000" y="19251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u="sng">
                <a:solidFill>
                  <a:schemeClr val="hlink"/>
                </a:solidFill>
                <a:hlinkClick r:id="rId3"/>
              </a:rPr>
              <a:t>https://inpher.io/learn/research/</a:t>
            </a:r>
            <a:r>
              <a:rPr lang="zh-TW"/>
              <a:t> </a:t>
            </a:r>
            <a:endParaRPr/>
          </a:p>
          <a:p>
            <a:pPr indent="0" lvl="0" marL="457200" rtl="0" algn="l">
              <a:spcBef>
                <a:spcPts val="1200"/>
              </a:spcBef>
              <a:spcAft>
                <a:spcPts val="0"/>
              </a:spcAft>
              <a:buNone/>
            </a:pPr>
            <a:r>
              <a:t/>
            </a:r>
            <a:endParaRPr/>
          </a:p>
          <a:p>
            <a:pPr indent="0" lvl="0" marL="457200" rtl="0" algn="l">
              <a:spcBef>
                <a:spcPts val="1200"/>
              </a:spcBef>
              <a:spcAft>
                <a:spcPts val="1200"/>
              </a:spcAft>
              <a:buNone/>
            </a:pPr>
            <a:r>
              <a:t/>
            </a:r>
            <a:endParaRPr/>
          </a:p>
        </p:txBody>
      </p:sp>
      <p:pic>
        <p:nvPicPr>
          <p:cNvPr id="514" name="Google Shape;514;p81"/>
          <p:cNvPicPr preferRelativeResize="0"/>
          <p:nvPr/>
        </p:nvPicPr>
        <p:blipFill rotWithShape="1">
          <a:blip r:embed="rId4">
            <a:alphaModFix/>
          </a:blip>
          <a:srcRect b="0" l="0" r="0" t="12549"/>
          <a:stretch/>
        </p:blipFill>
        <p:spPr>
          <a:xfrm>
            <a:off x="3550750" y="1629125"/>
            <a:ext cx="5471898" cy="29907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Application</a:t>
            </a:r>
            <a:endParaRPr/>
          </a:p>
        </p:txBody>
      </p:sp>
      <p:sp>
        <p:nvSpPr>
          <p:cNvPr id="122" name="Google Shape;122;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S</a:t>
            </a:r>
            <a:r>
              <a:rPr lang="zh-TW"/>
              <a:t>ecurity for cloud computing</a:t>
            </a:r>
            <a:endParaRPr/>
          </a:p>
          <a:p>
            <a:pPr indent="-298450" lvl="1" marL="914400" rtl="0" algn="l">
              <a:spcBef>
                <a:spcPts val="0"/>
              </a:spcBef>
              <a:spcAft>
                <a:spcPts val="0"/>
              </a:spcAft>
              <a:buSzPts val="1100"/>
              <a:buChar char="-"/>
            </a:pPr>
            <a:r>
              <a:rPr lang="zh-TW"/>
              <a:t>The encrypted data subsets can be stored on different clouds</a:t>
            </a:r>
            <a:endParaRPr/>
          </a:p>
          <a:p>
            <a:pPr indent="-311150" lvl="0" marL="457200" rtl="0" algn="l">
              <a:spcBef>
                <a:spcPts val="0"/>
              </a:spcBef>
              <a:spcAft>
                <a:spcPts val="0"/>
              </a:spcAft>
              <a:buSzPts val="1300"/>
              <a:buChar char="-"/>
            </a:pPr>
            <a:r>
              <a:rPr lang="zh-TW"/>
              <a:t>Company using this technology</a:t>
            </a:r>
            <a:endParaRPr/>
          </a:p>
          <a:p>
            <a:pPr indent="-298450" lvl="1" marL="914400" rtl="0" algn="l">
              <a:spcBef>
                <a:spcPts val="0"/>
              </a:spcBef>
              <a:spcAft>
                <a:spcPts val="0"/>
              </a:spcAft>
              <a:buSzPts val="1100"/>
              <a:buChar char="-"/>
            </a:pPr>
            <a:r>
              <a:rPr lang="zh-TW"/>
              <a:t>Security vendor </a:t>
            </a:r>
            <a:r>
              <a:rPr lang="zh-TW" u="sng"/>
              <a:t>Security First Corp</a:t>
            </a:r>
            <a:r>
              <a:rPr lang="zh-TW"/>
              <a:t> uses this technology for its Secure Parser Extended (SPx) product line</a:t>
            </a:r>
            <a:endParaRPr/>
          </a:p>
          <a:p>
            <a:pPr indent="-298450" lvl="1" marL="914400" rtl="0" algn="l">
              <a:spcBef>
                <a:spcPts val="0"/>
              </a:spcBef>
              <a:spcAft>
                <a:spcPts val="0"/>
              </a:spcAft>
              <a:buSzPts val="1100"/>
              <a:buChar char="-"/>
            </a:pPr>
            <a:r>
              <a:rPr lang="zh-TW"/>
              <a:t>Computer giant IBM has written about using the technology as part of its Cloud Data Encryption Services (ICDES)</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8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25000"/>
              </a:lnSpc>
              <a:spcBef>
                <a:spcPts val="1800"/>
              </a:spcBef>
              <a:spcAft>
                <a:spcPts val="0"/>
              </a:spcAft>
              <a:buNone/>
            </a:pPr>
            <a:r>
              <a:rPr b="0" lang="zh-TW" sz="1700">
                <a:latin typeface="Arial"/>
                <a:ea typeface="Arial"/>
                <a:cs typeface="Arial"/>
                <a:sym typeface="Arial"/>
              </a:rPr>
              <a:t>IBM Fully Homomorphic Encryption Toolkit for MacOS</a:t>
            </a:r>
            <a:endParaRPr b="0" sz="1700">
              <a:latin typeface="Arial"/>
              <a:ea typeface="Arial"/>
              <a:cs typeface="Arial"/>
              <a:sym typeface="Arial"/>
            </a:endParaRPr>
          </a:p>
          <a:p>
            <a:pPr indent="0" lvl="0" marL="0" rtl="0" algn="l">
              <a:spcBef>
                <a:spcPts val="1200"/>
              </a:spcBef>
              <a:spcAft>
                <a:spcPts val="0"/>
              </a:spcAft>
              <a:buNone/>
            </a:pPr>
            <a:r>
              <a:t/>
            </a:r>
            <a:endParaRPr/>
          </a:p>
        </p:txBody>
      </p:sp>
      <p:sp>
        <p:nvSpPr>
          <p:cNvPr id="520" name="Google Shape;520;p8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TW" u="sng">
                <a:solidFill>
                  <a:schemeClr val="hlink"/>
                </a:solidFill>
                <a:hlinkClick r:id="rId3"/>
              </a:rPr>
              <a:t>https://github.com/IBM/fhe-toolkit-macos#readme</a:t>
            </a:r>
            <a:r>
              <a:rPr lang="zh-TW"/>
              <a:t> </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8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DATA</a:t>
            </a:r>
            <a:endParaRPr/>
          </a:p>
        </p:txBody>
      </p:sp>
      <p:sp>
        <p:nvSpPr>
          <p:cNvPr id="526" name="Google Shape;526;p83"/>
          <p:cNvSpPr txBox="1"/>
          <p:nvPr>
            <p:ph idx="1" type="body"/>
          </p:nvPr>
        </p:nvSpPr>
        <p:spPr>
          <a:xfrm>
            <a:off x="278625" y="391290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不確定可不可以用</a:t>
            </a:r>
            <a:endParaRPr/>
          </a:p>
          <a:p>
            <a:pPr indent="0" lvl="0" marL="0" rtl="0" algn="l">
              <a:spcBef>
                <a:spcPts val="1200"/>
              </a:spcBef>
              <a:spcAft>
                <a:spcPts val="0"/>
              </a:spcAft>
              <a:buNone/>
            </a:pPr>
            <a:r>
              <a:rPr lang="zh-TW" u="sng">
                <a:solidFill>
                  <a:schemeClr val="hlink"/>
                </a:solidFill>
                <a:hlinkClick r:id="rId3"/>
              </a:rPr>
              <a:t>https://www.kaggle.com/competitions/siim-covid19-detection/data</a:t>
            </a:r>
            <a:endParaRPr/>
          </a:p>
          <a:p>
            <a:pPr indent="0" lvl="0" marL="0" rtl="0" algn="l">
              <a:spcBef>
                <a:spcPts val="1200"/>
              </a:spcBef>
              <a:spcAft>
                <a:spcPts val="1200"/>
              </a:spcAft>
              <a:buNone/>
            </a:pPr>
            <a:r>
              <a:t/>
            </a:r>
            <a:endParaRPr/>
          </a:p>
        </p:txBody>
      </p:sp>
      <p:pic>
        <p:nvPicPr>
          <p:cNvPr id="527" name="Google Shape;527;p83"/>
          <p:cNvPicPr preferRelativeResize="0"/>
          <p:nvPr/>
        </p:nvPicPr>
        <p:blipFill>
          <a:blip r:embed="rId4">
            <a:alphaModFix/>
          </a:blip>
          <a:stretch>
            <a:fillRect/>
          </a:stretch>
        </p:blipFill>
        <p:spPr>
          <a:xfrm>
            <a:off x="1979300" y="908237"/>
            <a:ext cx="6779873" cy="3327025"/>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84"/>
          <p:cNvSpPr txBox="1"/>
          <p:nvPr>
            <p:ph idx="1" type="body"/>
          </p:nvPr>
        </p:nvSpPr>
        <p:spPr>
          <a:xfrm>
            <a:off x="176175" y="1156775"/>
            <a:ext cx="7688700" cy="346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u="sng">
                <a:solidFill>
                  <a:schemeClr val="hlink"/>
                </a:solidFill>
                <a:hlinkClick r:id="rId3"/>
              </a:rPr>
              <a:t>https://www.youtube.com/watch?v=487AjvFW1lk</a:t>
            </a:r>
            <a:r>
              <a:rPr lang="zh-TW"/>
              <a:t>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zh-TW" u="sng">
                <a:solidFill>
                  <a:schemeClr val="hlink"/>
                </a:solidFill>
                <a:hlinkClick r:id="rId4"/>
              </a:rPr>
              <a:t>https://www.youtube.com/watch?v=umqz7kKWxyw</a:t>
            </a:r>
            <a:r>
              <a:rPr lang="zh-TW"/>
              <a:t>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533" name="Google Shape;533;p84"/>
          <p:cNvPicPr preferRelativeResize="0"/>
          <p:nvPr/>
        </p:nvPicPr>
        <p:blipFill rotWithShape="1">
          <a:blip r:embed="rId5">
            <a:alphaModFix/>
          </a:blip>
          <a:srcRect b="7962" l="4570" r="32293" t="21320"/>
          <a:stretch/>
        </p:blipFill>
        <p:spPr>
          <a:xfrm>
            <a:off x="5513325" y="788925"/>
            <a:ext cx="3507133" cy="2480149"/>
          </a:xfrm>
          <a:prstGeom prst="rect">
            <a:avLst/>
          </a:prstGeom>
          <a:noFill/>
          <a:ln>
            <a:noFill/>
          </a:ln>
        </p:spPr>
      </p:pic>
      <p:pic>
        <p:nvPicPr>
          <p:cNvPr id="534" name="Google Shape;534;p84"/>
          <p:cNvPicPr preferRelativeResize="0"/>
          <p:nvPr/>
        </p:nvPicPr>
        <p:blipFill>
          <a:blip r:embed="rId6">
            <a:alphaModFix/>
          </a:blip>
          <a:stretch>
            <a:fillRect/>
          </a:stretch>
        </p:blipFill>
        <p:spPr>
          <a:xfrm>
            <a:off x="4350011" y="2647950"/>
            <a:ext cx="3699289" cy="2480151"/>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85"/>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a:t>區塊鏈 + 零知識驗證</a:t>
            </a:r>
            <a:endParaRPr/>
          </a:p>
          <a:p>
            <a:pPr indent="0" lvl="0" marL="0" rtl="0" algn="l">
              <a:spcBef>
                <a:spcPts val="0"/>
              </a:spcBef>
              <a:spcAft>
                <a:spcPts val="0"/>
              </a:spcAft>
              <a:buNone/>
            </a:pPr>
            <a:r>
              <a:t/>
            </a:r>
            <a:endParaRPr sz="1600"/>
          </a:p>
          <a:p>
            <a:pPr indent="0" lvl="0" marL="0" rtl="0" algn="l">
              <a:spcBef>
                <a:spcPts val="0"/>
              </a:spcBef>
              <a:spcAft>
                <a:spcPts val="0"/>
              </a:spcAft>
              <a:buNone/>
            </a:pPr>
            <a:r>
              <a:rPr lang="zh-TW" sz="1600"/>
              <a:t>張麒仙</a:t>
            </a:r>
            <a:endParaRPr sz="1600"/>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8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zh-TW" sz="2300">
                <a:solidFill>
                  <a:srgbClr val="0F0F0F"/>
                </a:solidFill>
                <a:highlight>
                  <a:srgbClr val="FFFFFF"/>
                </a:highlight>
                <a:latin typeface="Arial"/>
                <a:ea typeface="Arial"/>
                <a:cs typeface="Arial"/>
                <a:sym typeface="Arial"/>
              </a:rPr>
              <a:t>拿回病歷使用主動權　區塊鏈掀醫療革命(北醫)</a:t>
            </a:r>
            <a:endParaRPr sz="2300">
              <a:solidFill>
                <a:srgbClr val="0F0F0F"/>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545" name="Google Shape;545;p86"/>
          <p:cNvSpPr txBox="1"/>
          <p:nvPr>
            <p:ph idx="1" type="body"/>
          </p:nvPr>
        </p:nvSpPr>
        <p:spPr>
          <a:xfrm>
            <a:off x="729450" y="17740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u="sng">
                <a:solidFill>
                  <a:schemeClr val="hlink"/>
                </a:solidFill>
                <a:hlinkClick r:id="rId3"/>
              </a:rPr>
              <a:t>https://www.youtube.com/watch?v=sDxgKCa2SM8</a:t>
            </a:r>
            <a:endParaRPr/>
          </a:p>
          <a:p>
            <a:pPr indent="-311150" lvl="0" marL="457200" rtl="0" algn="l">
              <a:spcBef>
                <a:spcPts val="0"/>
              </a:spcBef>
              <a:spcAft>
                <a:spcPts val="0"/>
              </a:spcAft>
              <a:buSzPts val="1300"/>
              <a:buChar char="●"/>
            </a:pPr>
            <a:r>
              <a:t/>
            </a:r>
            <a:endParaRPr/>
          </a:p>
        </p:txBody>
      </p:sp>
      <p:pic>
        <p:nvPicPr>
          <p:cNvPr id="546" name="Google Shape;546;p86"/>
          <p:cNvPicPr preferRelativeResize="0"/>
          <p:nvPr/>
        </p:nvPicPr>
        <p:blipFill>
          <a:blip r:embed="rId4">
            <a:alphaModFix/>
          </a:blip>
          <a:stretch>
            <a:fillRect/>
          </a:stretch>
        </p:blipFill>
        <p:spPr>
          <a:xfrm>
            <a:off x="807700" y="2137875"/>
            <a:ext cx="5595824" cy="2474675"/>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8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区块链安全问题: 研究现状与展望(2020)</a:t>
            </a:r>
            <a:endParaRPr/>
          </a:p>
        </p:txBody>
      </p:sp>
      <p:sp>
        <p:nvSpPr>
          <p:cNvPr id="552" name="Google Shape;552;p8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http://www.impcia.net/Uploads/image/file/20190712/20190712125218_80635.pdf</a:t>
            </a:r>
            <a:endParaRPr/>
          </a:p>
        </p:txBody>
      </p:sp>
      <p:pic>
        <p:nvPicPr>
          <p:cNvPr id="553" name="Google Shape;553;p87"/>
          <p:cNvPicPr preferRelativeResize="0"/>
          <p:nvPr/>
        </p:nvPicPr>
        <p:blipFill>
          <a:blip r:embed="rId3">
            <a:alphaModFix/>
          </a:blip>
          <a:stretch>
            <a:fillRect/>
          </a:stretch>
        </p:blipFill>
        <p:spPr>
          <a:xfrm>
            <a:off x="813450" y="2410500"/>
            <a:ext cx="2255850" cy="2481000"/>
          </a:xfrm>
          <a:prstGeom prst="rect">
            <a:avLst/>
          </a:prstGeom>
          <a:noFill/>
          <a:ln>
            <a:noFill/>
          </a:ln>
        </p:spPr>
      </p:pic>
      <p:pic>
        <p:nvPicPr>
          <p:cNvPr id="554" name="Google Shape;554;p87"/>
          <p:cNvPicPr preferRelativeResize="0"/>
          <p:nvPr/>
        </p:nvPicPr>
        <p:blipFill>
          <a:blip r:embed="rId4">
            <a:alphaModFix/>
          </a:blip>
          <a:stretch>
            <a:fillRect/>
          </a:stretch>
        </p:blipFill>
        <p:spPr>
          <a:xfrm>
            <a:off x="3124000" y="2428100"/>
            <a:ext cx="2587525" cy="2445800"/>
          </a:xfrm>
          <a:prstGeom prst="rect">
            <a:avLst/>
          </a:prstGeom>
          <a:noFill/>
          <a:ln>
            <a:noFill/>
          </a:ln>
        </p:spPr>
      </p:pic>
      <p:pic>
        <p:nvPicPr>
          <p:cNvPr id="555" name="Google Shape;555;p87"/>
          <p:cNvPicPr preferRelativeResize="0"/>
          <p:nvPr/>
        </p:nvPicPr>
        <p:blipFill>
          <a:blip r:embed="rId5">
            <a:alphaModFix/>
          </a:blip>
          <a:stretch>
            <a:fillRect/>
          </a:stretch>
        </p:blipFill>
        <p:spPr>
          <a:xfrm>
            <a:off x="5737375" y="2428100"/>
            <a:ext cx="2914825" cy="1606125"/>
          </a:xfrm>
          <a:prstGeom prst="rect">
            <a:avLst/>
          </a:prstGeom>
          <a:noFill/>
          <a:ln>
            <a:noFill/>
          </a:ln>
        </p:spPr>
      </p:pic>
      <p:sp>
        <p:nvSpPr>
          <p:cNvPr id="556" name="Google Shape;556;p87"/>
          <p:cNvSpPr/>
          <p:nvPr/>
        </p:nvSpPr>
        <p:spPr>
          <a:xfrm>
            <a:off x="5766225" y="3024075"/>
            <a:ext cx="2914800" cy="1040400"/>
          </a:xfrm>
          <a:prstGeom prst="frame">
            <a:avLst>
              <a:gd fmla="val 1787" name="adj1"/>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87"/>
          <p:cNvSpPr/>
          <p:nvPr/>
        </p:nvSpPr>
        <p:spPr>
          <a:xfrm>
            <a:off x="1308425" y="2918000"/>
            <a:ext cx="578400" cy="216000"/>
          </a:xfrm>
          <a:prstGeom prst="frame">
            <a:avLst>
              <a:gd fmla="val 12500" name="adj1"/>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87"/>
          <p:cNvSpPr/>
          <p:nvPr/>
        </p:nvSpPr>
        <p:spPr>
          <a:xfrm>
            <a:off x="3149775" y="4378750"/>
            <a:ext cx="2561700" cy="495300"/>
          </a:xfrm>
          <a:prstGeom prst="frame">
            <a:avLst>
              <a:gd fmla="val 4269" name="adj1"/>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8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zh-TW" sz="1140"/>
              <a:t>A novel insurance claim blockchain scheme based on zero-knowledge proof technology</a:t>
            </a:r>
            <a:endParaRPr sz="1140"/>
          </a:p>
          <a:p>
            <a:pPr indent="0" lvl="0" marL="0" rtl="0" algn="l">
              <a:spcBef>
                <a:spcPts val="0"/>
              </a:spcBef>
              <a:spcAft>
                <a:spcPts val="0"/>
              </a:spcAft>
              <a:buSzPts val="990"/>
              <a:buNone/>
            </a:pPr>
            <a:r>
              <a:t/>
            </a:r>
            <a:endParaRPr sz="1140"/>
          </a:p>
        </p:txBody>
      </p:sp>
      <p:pic>
        <p:nvPicPr>
          <p:cNvPr id="564" name="Google Shape;564;p88"/>
          <p:cNvPicPr preferRelativeResize="0"/>
          <p:nvPr/>
        </p:nvPicPr>
        <p:blipFill>
          <a:blip r:embed="rId3">
            <a:alphaModFix/>
          </a:blip>
          <a:stretch>
            <a:fillRect/>
          </a:stretch>
        </p:blipFill>
        <p:spPr>
          <a:xfrm>
            <a:off x="794088" y="1680650"/>
            <a:ext cx="6276975" cy="3057525"/>
          </a:xfrm>
          <a:prstGeom prst="rect">
            <a:avLst/>
          </a:prstGeom>
          <a:noFill/>
          <a:ln>
            <a:noFill/>
          </a:ln>
        </p:spPr>
      </p:pic>
      <p:sp>
        <p:nvSpPr>
          <p:cNvPr id="565" name="Google Shape;565;p88"/>
          <p:cNvSpPr txBox="1"/>
          <p:nvPr/>
        </p:nvSpPr>
        <p:spPr>
          <a:xfrm>
            <a:off x="7100350" y="1996700"/>
            <a:ext cx="1681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t>滿足醫保理賠的合法性要求，而且保證了患者醫療數據的真實性和隱私性</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8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零知識驗證</a:t>
            </a:r>
            <a:endParaRPr/>
          </a:p>
        </p:txBody>
      </p:sp>
      <p:pic>
        <p:nvPicPr>
          <p:cNvPr id="571" name="Google Shape;571;p89"/>
          <p:cNvPicPr preferRelativeResize="0"/>
          <p:nvPr/>
        </p:nvPicPr>
        <p:blipFill>
          <a:blip r:embed="rId3">
            <a:alphaModFix/>
          </a:blip>
          <a:stretch>
            <a:fillRect/>
          </a:stretch>
        </p:blipFill>
        <p:spPr>
          <a:xfrm>
            <a:off x="895350" y="1808625"/>
            <a:ext cx="3456076" cy="3090699"/>
          </a:xfrm>
          <a:prstGeom prst="rect">
            <a:avLst/>
          </a:prstGeom>
          <a:noFill/>
          <a:ln>
            <a:noFill/>
          </a:ln>
        </p:spPr>
      </p:pic>
      <p:pic>
        <p:nvPicPr>
          <p:cNvPr id="572" name="Google Shape;572;p89"/>
          <p:cNvPicPr preferRelativeResize="0"/>
          <p:nvPr/>
        </p:nvPicPr>
        <p:blipFill>
          <a:blip r:embed="rId4">
            <a:alphaModFix/>
          </a:blip>
          <a:stretch>
            <a:fillRect/>
          </a:stretch>
        </p:blipFill>
        <p:spPr>
          <a:xfrm>
            <a:off x="4465051" y="2320675"/>
            <a:ext cx="4487775" cy="1848468"/>
          </a:xfrm>
          <a:prstGeom prst="rect">
            <a:avLst/>
          </a:prstGeom>
          <a:noFill/>
          <a:ln>
            <a:noFill/>
          </a:ln>
        </p:spPr>
      </p:pic>
      <p:sp>
        <p:nvSpPr>
          <p:cNvPr id="573" name="Google Shape;573;p89"/>
          <p:cNvSpPr txBox="1"/>
          <p:nvPr/>
        </p:nvSpPr>
        <p:spPr>
          <a:xfrm>
            <a:off x="4465050" y="1853850"/>
            <a:ext cx="3000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zh-TW"/>
              <a:t>https://reurl.cc/33571l</a:t>
            </a:r>
            <a:endParaRPr/>
          </a:p>
        </p:txBody>
      </p:sp>
      <p:sp>
        <p:nvSpPr>
          <p:cNvPr id="574" name="Google Shape;574;p89"/>
          <p:cNvSpPr/>
          <p:nvPr/>
        </p:nvSpPr>
        <p:spPr>
          <a:xfrm>
            <a:off x="4426250" y="3812400"/>
            <a:ext cx="4568400" cy="426600"/>
          </a:xfrm>
          <a:prstGeom prst="frame">
            <a:avLst>
              <a:gd fmla="val 12500" name="adj1"/>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9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zh-TW" sz="2300">
                <a:solidFill>
                  <a:srgbClr val="0F0F0F"/>
                </a:solidFill>
                <a:highlight>
                  <a:srgbClr val="FFFFFF"/>
                </a:highlight>
                <a:latin typeface="Arial"/>
                <a:ea typeface="Arial"/>
                <a:cs typeface="Arial"/>
                <a:sym typeface="Arial"/>
              </a:rPr>
              <a:t>區塊鏈技術：補足醫療與AI的最後一道缺口</a:t>
            </a:r>
            <a:endParaRPr sz="2300">
              <a:solidFill>
                <a:srgbClr val="0F0F0F"/>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580" name="Google Shape;580;p90"/>
          <p:cNvSpPr txBox="1"/>
          <p:nvPr>
            <p:ph idx="1" type="body"/>
          </p:nvPr>
        </p:nvSpPr>
        <p:spPr>
          <a:xfrm>
            <a:off x="866250" y="1853850"/>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u="sng">
                <a:solidFill>
                  <a:schemeClr val="hlink"/>
                </a:solidFill>
                <a:hlinkClick r:id="rId3"/>
              </a:rPr>
              <a:t>https://www.youtube.com/watch?v=4nzYA2YcVUc</a:t>
            </a:r>
            <a:endParaRPr/>
          </a:p>
          <a:p>
            <a:pPr indent="-311150" lvl="0" marL="457200" rtl="0" algn="l">
              <a:spcBef>
                <a:spcPts val="0"/>
              </a:spcBef>
              <a:spcAft>
                <a:spcPts val="0"/>
              </a:spcAft>
              <a:buSzPts val="1300"/>
              <a:buChar char="●"/>
            </a:pPr>
            <a:r>
              <a:rPr lang="zh-TW" u="sng">
                <a:solidFill>
                  <a:schemeClr val="hlink"/>
                </a:solidFill>
                <a:hlinkClick r:id="rId4"/>
              </a:rPr>
              <a:t>https://www.youtube.com/watch?v=s5u7WEXp7KI</a:t>
            </a:r>
            <a:endParaRPr/>
          </a:p>
          <a:p>
            <a:pPr indent="-311150" lvl="0" marL="457200" rtl="0" algn="l">
              <a:spcBef>
                <a:spcPts val="0"/>
              </a:spcBef>
              <a:spcAft>
                <a:spcPts val="0"/>
              </a:spcAft>
              <a:buSzPts val="1300"/>
              <a:buChar char="●"/>
            </a:pPr>
            <a:r>
              <a:rPr lang="zh-TW" u="sng">
                <a:solidFill>
                  <a:schemeClr val="hlink"/>
                </a:solidFill>
                <a:hlinkClick r:id="rId5"/>
              </a:rPr>
              <a:t>https://ithelp.ithome.com.tw/articles/10263873</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t/>
            </a:r>
            <a:endParaRPr/>
          </a:p>
        </p:txBody>
      </p:sp>
      <p:pic>
        <p:nvPicPr>
          <p:cNvPr id="581" name="Google Shape;581;p90"/>
          <p:cNvPicPr preferRelativeResize="0"/>
          <p:nvPr/>
        </p:nvPicPr>
        <p:blipFill>
          <a:blip r:embed="rId6">
            <a:alphaModFix/>
          </a:blip>
          <a:stretch>
            <a:fillRect/>
          </a:stretch>
        </p:blipFill>
        <p:spPr>
          <a:xfrm>
            <a:off x="813475" y="2720375"/>
            <a:ext cx="4798174" cy="2319750"/>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9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Reference</a:t>
            </a:r>
            <a:endParaRPr/>
          </a:p>
        </p:txBody>
      </p:sp>
      <p:sp>
        <p:nvSpPr>
          <p:cNvPr id="587" name="Google Shape;587;p91"/>
          <p:cNvSpPr txBox="1"/>
          <p:nvPr>
            <p:ph idx="1" type="body"/>
          </p:nvPr>
        </p:nvSpPr>
        <p:spPr>
          <a:xfrm>
            <a:off x="613125" y="1886175"/>
            <a:ext cx="8478600" cy="2261100"/>
          </a:xfrm>
          <a:prstGeom prst="rect">
            <a:avLst/>
          </a:prstGeom>
        </p:spPr>
        <p:txBody>
          <a:bodyPr anchorCtr="0" anchor="t" bIns="91425" lIns="91425" spcFirstLastPara="1" rIns="91425" wrap="square" tIns="91425">
            <a:normAutofit fontScale="25000" lnSpcReduction="20000"/>
          </a:bodyPr>
          <a:lstStyle/>
          <a:p>
            <a:pPr indent="-300037" lvl="0" marL="457200" rtl="0" algn="l">
              <a:lnSpc>
                <a:spcPct val="150000"/>
              </a:lnSpc>
              <a:spcBef>
                <a:spcPts val="0"/>
              </a:spcBef>
              <a:spcAft>
                <a:spcPts val="0"/>
              </a:spcAft>
              <a:buSzPct val="100000"/>
              <a:buAutoNum type="arabicPeriod"/>
            </a:pPr>
            <a:r>
              <a:rPr lang="zh-TW" sz="4500"/>
              <a:t>Advances in Blockchain Security (2022) </a:t>
            </a:r>
            <a:endParaRPr sz="4500"/>
          </a:p>
          <a:p>
            <a:pPr indent="0" lvl="0" marL="457200" rtl="0" algn="l">
              <a:lnSpc>
                <a:spcPct val="150000"/>
              </a:lnSpc>
              <a:spcBef>
                <a:spcPts val="1200"/>
              </a:spcBef>
              <a:spcAft>
                <a:spcPts val="0"/>
              </a:spcAft>
              <a:buNone/>
            </a:pPr>
            <a:r>
              <a:rPr lang="zh-TW" sz="4500" u="sng">
                <a:solidFill>
                  <a:schemeClr val="hlink"/>
                </a:solidFill>
                <a:hlinkClick r:id="rId3"/>
              </a:rPr>
              <a:t>https://link.springer.com/content/pdf/10.1007/978-3-031-07535-3.pdf</a:t>
            </a:r>
            <a:endParaRPr sz="4500"/>
          </a:p>
          <a:p>
            <a:pPr indent="-300037" lvl="0" marL="457200" rtl="0" algn="l">
              <a:lnSpc>
                <a:spcPct val="150000"/>
              </a:lnSpc>
              <a:spcBef>
                <a:spcPts val="1200"/>
              </a:spcBef>
              <a:spcAft>
                <a:spcPts val="0"/>
              </a:spcAft>
              <a:buSzPct val="100000"/>
              <a:buAutoNum type="arabicPeriod"/>
            </a:pPr>
            <a:r>
              <a:rPr lang="zh-TW" sz="4500"/>
              <a:t>A novel insurance claim blockchain scheme based on zero-knowledge proof technology (2022)</a:t>
            </a:r>
            <a:endParaRPr sz="4500"/>
          </a:p>
          <a:p>
            <a:pPr indent="0" lvl="0" marL="457200" rtl="0" algn="l">
              <a:lnSpc>
                <a:spcPct val="150000"/>
              </a:lnSpc>
              <a:spcBef>
                <a:spcPts val="1200"/>
              </a:spcBef>
              <a:spcAft>
                <a:spcPts val="0"/>
              </a:spcAft>
              <a:buNone/>
            </a:pPr>
            <a:r>
              <a:rPr lang="zh-TW" sz="4500" u="sng">
                <a:solidFill>
                  <a:schemeClr val="hlink"/>
                </a:solidFill>
                <a:hlinkClick r:id="rId4"/>
              </a:rPr>
              <a:t>https://reurl.cc/EXZ470</a:t>
            </a:r>
            <a:endParaRPr sz="4500"/>
          </a:p>
          <a:p>
            <a:pPr indent="-300037" lvl="0" marL="457200" rtl="0" algn="l">
              <a:lnSpc>
                <a:spcPct val="150000"/>
              </a:lnSpc>
              <a:spcBef>
                <a:spcPts val="1200"/>
              </a:spcBef>
              <a:spcAft>
                <a:spcPts val="0"/>
              </a:spcAft>
              <a:buSzPct val="100000"/>
              <a:buAutoNum type="arabicPeriod"/>
            </a:pPr>
            <a:r>
              <a:rPr lang="zh-TW" sz="4500"/>
              <a:t>A Survey on the Security of Blockchain Systems (2017)</a:t>
            </a:r>
            <a:endParaRPr sz="4500"/>
          </a:p>
          <a:p>
            <a:pPr indent="0" lvl="0" marL="457200" rtl="0" algn="l">
              <a:lnSpc>
                <a:spcPct val="150000"/>
              </a:lnSpc>
              <a:spcBef>
                <a:spcPts val="1200"/>
              </a:spcBef>
              <a:spcAft>
                <a:spcPts val="0"/>
              </a:spcAft>
              <a:buNone/>
            </a:pPr>
            <a:r>
              <a:rPr lang="zh-TW" sz="4500" u="sng">
                <a:solidFill>
                  <a:schemeClr val="hlink"/>
                </a:solidFill>
                <a:hlinkClick r:id="rId5"/>
              </a:rPr>
              <a:t>https://www.researchgate.net/publication/319249505_A_Survey_on_the_Security_of_Blockchain_Systems</a:t>
            </a:r>
            <a:endParaRPr sz="4500"/>
          </a:p>
          <a:p>
            <a:pPr indent="-300037" lvl="0" marL="457200" rtl="0" algn="l">
              <a:lnSpc>
                <a:spcPct val="150000"/>
              </a:lnSpc>
              <a:spcBef>
                <a:spcPts val="1200"/>
              </a:spcBef>
              <a:spcAft>
                <a:spcPts val="0"/>
              </a:spcAft>
              <a:buSzPct val="100000"/>
              <a:buAutoNum type="arabicPeriod"/>
            </a:pPr>
            <a:r>
              <a:rPr lang="zh-TW" sz="4500"/>
              <a:t>Design of a Secure Medical Data Sharing Scheme Based on Blockchain (2020)</a:t>
            </a:r>
            <a:endParaRPr sz="4500"/>
          </a:p>
          <a:p>
            <a:pPr indent="0" lvl="0" marL="457200" rtl="0" algn="l">
              <a:lnSpc>
                <a:spcPct val="150000"/>
              </a:lnSpc>
              <a:spcBef>
                <a:spcPts val="1200"/>
              </a:spcBef>
              <a:spcAft>
                <a:spcPts val="0"/>
              </a:spcAft>
              <a:buNone/>
            </a:pPr>
            <a:r>
              <a:rPr lang="zh-TW" sz="4500" u="sng">
                <a:solidFill>
                  <a:schemeClr val="hlink"/>
                </a:solidFill>
                <a:hlinkClick r:id="rId6"/>
              </a:rPr>
              <a:t>https://link.springer.com/content/pdf/10.1007/s10916-019-1468-1.pdf</a:t>
            </a:r>
            <a:endParaRPr sz="4500"/>
          </a:p>
          <a:p>
            <a:pPr indent="0" lvl="0" marL="457200" rtl="0" algn="l">
              <a:lnSpc>
                <a:spcPct val="150000"/>
              </a:lnSpc>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How?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8" name="Google Shape;128;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AES-256</a:t>
            </a:r>
            <a:endParaRPr/>
          </a:p>
          <a:p>
            <a:pPr indent="-298450" lvl="1" marL="914400" rtl="0" algn="l">
              <a:spcBef>
                <a:spcPts val="0"/>
              </a:spcBef>
              <a:spcAft>
                <a:spcPts val="0"/>
              </a:spcAft>
              <a:buSzPts val="1100"/>
              <a:buChar char="-"/>
            </a:pPr>
            <a:r>
              <a:rPr lang="zh-TW"/>
              <a:t>A block of data is first encrypted</a:t>
            </a:r>
            <a:endParaRPr/>
          </a:p>
          <a:p>
            <a:pPr indent="-311150" lvl="0" marL="457200" rtl="0" algn="l">
              <a:spcBef>
                <a:spcPts val="0"/>
              </a:spcBef>
              <a:spcAft>
                <a:spcPts val="0"/>
              </a:spcAft>
              <a:buSzPts val="1300"/>
              <a:buChar char="-"/>
            </a:pPr>
            <a:r>
              <a:rPr lang="zh-TW"/>
              <a:t>Cryptographic Splitting</a:t>
            </a:r>
            <a:endParaRPr/>
          </a:p>
          <a:p>
            <a:pPr indent="-298450" lvl="1" marL="914400" rtl="0" algn="l">
              <a:spcBef>
                <a:spcPts val="0"/>
              </a:spcBef>
              <a:spcAft>
                <a:spcPts val="0"/>
              </a:spcAft>
              <a:buSzPts val="1100"/>
              <a:buChar char="-"/>
            </a:pPr>
            <a:r>
              <a:rPr lang="zh-TW"/>
              <a:t>The encrypted bits are then split into N shares</a:t>
            </a:r>
            <a:endParaRPr/>
          </a:p>
          <a:p>
            <a:pPr indent="-311150" lvl="0" marL="457200" rtl="0" algn="l">
              <a:spcBef>
                <a:spcPts val="0"/>
              </a:spcBef>
              <a:spcAft>
                <a:spcPts val="0"/>
              </a:spcAft>
              <a:buSzPts val="1300"/>
              <a:buChar char="-"/>
            </a:pPr>
            <a:r>
              <a:rPr lang="zh-TW"/>
              <a:t>SHA-256</a:t>
            </a:r>
            <a:endParaRPr/>
          </a:p>
          <a:p>
            <a:pPr indent="-298450" lvl="1" marL="914400" rtl="0" algn="l">
              <a:spcBef>
                <a:spcPts val="0"/>
              </a:spcBef>
              <a:spcAft>
                <a:spcPts val="0"/>
              </a:spcAft>
              <a:buSzPts val="1100"/>
              <a:buChar char="-"/>
            </a:pPr>
            <a:r>
              <a:rPr lang="zh-TW"/>
              <a:t>Each individual share is hashed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How?</a:t>
            </a:r>
            <a:endParaRPr/>
          </a:p>
        </p:txBody>
      </p:sp>
      <p:sp>
        <p:nvSpPr>
          <p:cNvPr id="134" name="Google Shape;134;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TW"/>
              <a:t>Workgroup Key</a:t>
            </a:r>
            <a:endParaRPr/>
          </a:p>
          <a:p>
            <a:pPr indent="-298450" lvl="1" marL="914400" rtl="0" algn="l">
              <a:spcBef>
                <a:spcPts val="0"/>
              </a:spcBef>
              <a:spcAft>
                <a:spcPts val="0"/>
              </a:spcAft>
              <a:buSzPts val="1100"/>
              <a:buChar char="-"/>
            </a:pPr>
            <a:r>
              <a:rPr lang="zh-TW"/>
              <a:t>External</a:t>
            </a:r>
            <a:endParaRPr/>
          </a:p>
          <a:p>
            <a:pPr indent="-298450" lvl="1" marL="914400" rtl="0" algn="l">
              <a:spcBef>
                <a:spcPts val="0"/>
              </a:spcBef>
              <a:spcAft>
                <a:spcPts val="0"/>
              </a:spcAft>
              <a:buSzPts val="1100"/>
              <a:buChar char="-"/>
            </a:pPr>
            <a:r>
              <a:rPr lang="zh-TW"/>
              <a:t>Symmetric, 256 bits</a:t>
            </a:r>
            <a:endParaRPr/>
          </a:p>
          <a:p>
            <a:pPr indent="-311150" lvl="0" marL="457200" rtl="0" algn="l">
              <a:spcBef>
                <a:spcPts val="0"/>
              </a:spcBef>
              <a:spcAft>
                <a:spcPts val="0"/>
              </a:spcAft>
              <a:buSzPts val="1300"/>
              <a:buChar char="-"/>
            </a:pPr>
            <a:r>
              <a:rPr lang="zh-TW"/>
              <a:t>Session Key</a:t>
            </a:r>
            <a:endParaRPr/>
          </a:p>
          <a:p>
            <a:pPr indent="-298450" lvl="1" marL="914400" rtl="0" algn="l">
              <a:spcBef>
                <a:spcPts val="0"/>
              </a:spcBef>
              <a:spcAft>
                <a:spcPts val="0"/>
              </a:spcAft>
              <a:buSzPts val="1100"/>
              <a:buChar char="-"/>
            </a:pPr>
            <a:r>
              <a:rPr lang="zh-TW"/>
              <a:t>Internal</a:t>
            </a:r>
            <a:endParaRPr/>
          </a:p>
          <a:p>
            <a:pPr indent="-298450" lvl="1" marL="914400" rtl="0" algn="l">
              <a:spcBef>
                <a:spcPts val="0"/>
              </a:spcBef>
              <a:spcAft>
                <a:spcPts val="0"/>
              </a:spcAft>
              <a:buSzPts val="1100"/>
              <a:buChar char="-"/>
            </a:pPr>
            <a:r>
              <a:rPr lang="zh-TW"/>
              <a:t>Contains encryption, splitting, and hash keys</a:t>
            </a:r>
            <a:endParaRPr/>
          </a:p>
          <a:p>
            <a:pPr indent="-298450" lvl="1" marL="914400" rtl="0" algn="l">
              <a:spcBef>
                <a:spcPts val="0"/>
              </a:spcBef>
              <a:spcAft>
                <a:spcPts val="0"/>
              </a:spcAft>
              <a:buSzPts val="1100"/>
              <a:buChar char="-"/>
            </a:pPr>
            <a:r>
              <a:rPr lang="zh-TW"/>
              <a:t>Encrypted with the Workgroup key</a:t>
            </a:r>
            <a:endParaRPr/>
          </a:p>
          <a:p>
            <a:pPr indent="-298450" lvl="1" marL="914400" rtl="0" algn="l">
              <a:spcBef>
                <a:spcPts val="0"/>
              </a:spcBef>
              <a:spcAft>
                <a:spcPts val="0"/>
              </a:spcAft>
              <a:buSzPts val="1100"/>
              <a:buChar char="-"/>
            </a:pPr>
            <a:r>
              <a:rPr lang="zh-TW"/>
              <a:t>Used on no more than 64GB of data</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